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Default Extension="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772400" cy="10058400"/>
  <p:notesSz cx="7772400" cy="10058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6.png"/><Relationship Id="rId6" Type="http://schemas.openxmlformats.org/officeDocument/2006/relationships/image" Target="../media/image7.png"/><Relationship Id="rId7" Type="http://schemas.openxmlformats.org/officeDocument/2006/relationships/image" Target="../media/image8.png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004B6B"/>
                </a:solidFill>
                <a:latin typeface="Tahoma"/>
                <a:cs typeface="Tahom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004B6B"/>
                </a:solidFill>
                <a:latin typeface="Lucida Sans"/>
                <a:cs typeface="Lucida Sans"/>
              </a:defRPr>
            </a:lvl1pPr>
          </a:lstStyle>
          <a:p>
            <a:pPr marL="103505">
              <a:lnSpc>
                <a:spcPct val="100000"/>
              </a:lnSpc>
              <a:spcBef>
                <a:spcPts val="50"/>
              </a:spcBef>
            </a:pPr>
            <a:r>
              <a:rPr dirty="0" spc="80"/>
              <a:t>GREI</a:t>
            </a:r>
            <a:r>
              <a:rPr dirty="0" spc="25"/>
              <a:t> </a:t>
            </a:r>
            <a:r>
              <a:rPr dirty="0"/>
              <a:t>data</a:t>
            </a:r>
            <a:r>
              <a:rPr dirty="0" spc="30"/>
              <a:t> </a:t>
            </a:r>
            <a:r>
              <a:rPr dirty="0"/>
              <a:t>reuse</a:t>
            </a:r>
            <a:r>
              <a:rPr dirty="0" spc="30"/>
              <a:t> </a:t>
            </a:r>
            <a:r>
              <a:rPr dirty="0" spc="-20"/>
              <a:t>story</a:t>
            </a:r>
          </a:p>
          <a:p>
            <a:pPr marL="12700">
              <a:lnSpc>
                <a:spcPct val="100000"/>
              </a:lnSpc>
              <a:spcBef>
                <a:spcPts val="570"/>
              </a:spcBef>
            </a:pPr>
            <a:r>
              <a:rPr dirty="0"/>
              <a:t>Published</a:t>
            </a:r>
            <a:r>
              <a:rPr dirty="0" spc="250"/>
              <a:t> </a:t>
            </a:r>
            <a:r>
              <a:rPr dirty="0" spc="65"/>
              <a:t>YYYY-</a:t>
            </a:r>
            <a:r>
              <a:rPr dirty="0"/>
              <a:t>MM-</a:t>
            </a:r>
            <a:r>
              <a:rPr dirty="0" spc="-25"/>
              <a:t>DD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3620" y="9285821"/>
            <a:ext cx="1666874" cy="704849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853053" y="9240924"/>
            <a:ext cx="1752599" cy="609599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860233" y="9887496"/>
            <a:ext cx="1752599" cy="104774"/>
          </a:xfrm>
          <a:prstGeom prst="rect">
            <a:avLst/>
          </a:prstGeom>
        </p:spPr>
      </p:pic>
      <p:sp>
        <p:nvSpPr>
          <p:cNvPr id="19" name="bg object 19"/>
          <p:cNvSpPr/>
          <p:nvPr/>
        </p:nvSpPr>
        <p:spPr>
          <a:xfrm>
            <a:off x="0" y="3433896"/>
            <a:ext cx="7772400" cy="2685415"/>
          </a:xfrm>
          <a:custGeom>
            <a:avLst/>
            <a:gdLst/>
            <a:ahLst/>
            <a:cxnLst/>
            <a:rect l="l" t="t" r="r" b="b"/>
            <a:pathLst>
              <a:path w="7772400" h="2685415">
                <a:moveTo>
                  <a:pt x="7772400" y="2685279"/>
                </a:moveTo>
                <a:lnTo>
                  <a:pt x="0" y="2685279"/>
                </a:lnTo>
                <a:lnTo>
                  <a:pt x="0" y="0"/>
                </a:lnTo>
                <a:lnTo>
                  <a:pt x="7772400" y="0"/>
                </a:lnTo>
                <a:lnTo>
                  <a:pt x="7772400" y="2685279"/>
                </a:lnTo>
                <a:close/>
              </a:path>
            </a:pathLst>
          </a:custGeom>
          <a:solidFill>
            <a:srgbClr val="ECE71A">
              <a:alpha val="39999"/>
            </a:srgbClr>
          </a:solidFill>
        </p:spPr>
        <p:txBody>
          <a:bodyPr wrap="square" lIns="0" tIns="0" rIns="0" bIns="0" rtlCol="0"/>
          <a:lstStyle/>
          <a:p/>
        </p:txBody>
      </p:sp>
      <p:pic>
        <p:nvPicPr>
          <p:cNvPr id="20" name="bg object 20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536299" y="3636738"/>
            <a:ext cx="1819909" cy="1819910"/>
          </a:xfrm>
          <a:prstGeom prst="rect">
            <a:avLst/>
          </a:prstGeom>
        </p:spPr>
      </p:pic>
      <p:pic>
        <p:nvPicPr>
          <p:cNvPr id="21" name="bg object 21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481660" y="6731686"/>
            <a:ext cx="1819909" cy="1819909"/>
          </a:xfrm>
          <a:prstGeom prst="rect">
            <a:avLst/>
          </a:prstGeom>
        </p:spPr>
      </p:pic>
      <p:sp>
        <p:nvSpPr>
          <p:cNvPr id="22" name="bg object 22"/>
          <p:cNvSpPr/>
          <p:nvPr/>
        </p:nvSpPr>
        <p:spPr>
          <a:xfrm>
            <a:off x="0" y="0"/>
            <a:ext cx="7772400" cy="1110615"/>
          </a:xfrm>
          <a:custGeom>
            <a:avLst/>
            <a:gdLst/>
            <a:ahLst/>
            <a:cxnLst/>
            <a:rect l="l" t="t" r="r" b="b"/>
            <a:pathLst>
              <a:path w="7772400" h="1110615">
                <a:moveTo>
                  <a:pt x="7772399" y="1110405"/>
                </a:moveTo>
                <a:lnTo>
                  <a:pt x="0" y="1110405"/>
                </a:lnTo>
                <a:lnTo>
                  <a:pt x="0" y="0"/>
                </a:lnTo>
                <a:lnTo>
                  <a:pt x="7772399" y="0"/>
                </a:lnTo>
                <a:lnTo>
                  <a:pt x="7772399" y="1110405"/>
                </a:lnTo>
                <a:close/>
              </a:path>
            </a:pathLst>
          </a:custGeom>
          <a:solidFill>
            <a:srgbClr val="ECE71A">
              <a:alpha val="39999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004B6B"/>
                </a:solidFill>
                <a:latin typeface="Tahoma"/>
                <a:cs typeface="Tahom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004B6B"/>
                </a:solidFill>
                <a:latin typeface="Lucida Sans"/>
                <a:cs typeface="Lucida Sans"/>
              </a:defRPr>
            </a:lvl1pPr>
          </a:lstStyle>
          <a:p>
            <a:pPr marL="103505">
              <a:lnSpc>
                <a:spcPct val="100000"/>
              </a:lnSpc>
              <a:spcBef>
                <a:spcPts val="50"/>
              </a:spcBef>
            </a:pPr>
            <a:r>
              <a:rPr dirty="0" spc="80"/>
              <a:t>GREI</a:t>
            </a:r>
            <a:r>
              <a:rPr dirty="0" spc="25"/>
              <a:t> </a:t>
            </a:r>
            <a:r>
              <a:rPr dirty="0"/>
              <a:t>data</a:t>
            </a:r>
            <a:r>
              <a:rPr dirty="0" spc="30"/>
              <a:t> </a:t>
            </a:r>
            <a:r>
              <a:rPr dirty="0"/>
              <a:t>reuse</a:t>
            </a:r>
            <a:r>
              <a:rPr dirty="0" spc="30"/>
              <a:t> </a:t>
            </a:r>
            <a:r>
              <a:rPr dirty="0" spc="-20"/>
              <a:t>story</a:t>
            </a:r>
          </a:p>
          <a:p>
            <a:pPr marL="12700">
              <a:lnSpc>
                <a:spcPct val="100000"/>
              </a:lnSpc>
              <a:spcBef>
                <a:spcPts val="570"/>
              </a:spcBef>
            </a:pPr>
            <a:r>
              <a:rPr dirty="0"/>
              <a:t>Published</a:t>
            </a:r>
            <a:r>
              <a:rPr dirty="0" spc="250"/>
              <a:t> </a:t>
            </a:r>
            <a:r>
              <a:rPr dirty="0" spc="65"/>
              <a:t>YYYY-</a:t>
            </a:r>
            <a:r>
              <a:rPr dirty="0"/>
              <a:t>MM-</a:t>
            </a:r>
            <a:r>
              <a:rPr dirty="0" spc="-25"/>
              <a:t>DD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004B6B"/>
                </a:solidFill>
                <a:latin typeface="Tahoma"/>
                <a:cs typeface="Tahom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004B6B"/>
                </a:solidFill>
                <a:latin typeface="Lucida Sans"/>
                <a:cs typeface="Lucida Sans"/>
              </a:defRPr>
            </a:lvl1pPr>
          </a:lstStyle>
          <a:p>
            <a:pPr marL="103505">
              <a:lnSpc>
                <a:spcPct val="100000"/>
              </a:lnSpc>
              <a:spcBef>
                <a:spcPts val="50"/>
              </a:spcBef>
            </a:pPr>
            <a:r>
              <a:rPr dirty="0" spc="80"/>
              <a:t>GREI</a:t>
            </a:r>
            <a:r>
              <a:rPr dirty="0" spc="25"/>
              <a:t> </a:t>
            </a:r>
            <a:r>
              <a:rPr dirty="0"/>
              <a:t>data</a:t>
            </a:r>
            <a:r>
              <a:rPr dirty="0" spc="30"/>
              <a:t> </a:t>
            </a:r>
            <a:r>
              <a:rPr dirty="0"/>
              <a:t>reuse</a:t>
            </a:r>
            <a:r>
              <a:rPr dirty="0" spc="30"/>
              <a:t> </a:t>
            </a:r>
            <a:r>
              <a:rPr dirty="0" spc="-20"/>
              <a:t>story</a:t>
            </a:r>
          </a:p>
          <a:p>
            <a:pPr marL="12700">
              <a:lnSpc>
                <a:spcPct val="100000"/>
              </a:lnSpc>
              <a:spcBef>
                <a:spcPts val="570"/>
              </a:spcBef>
            </a:pPr>
            <a:r>
              <a:rPr dirty="0"/>
              <a:t>Published</a:t>
            </a:r>
            <a:r>
              <a:rPr dirty="0" spc="250"/>
              <a:t> </a:t>
            </a:r>
            <a:r>
              <a:rPr dirty="0" spc="65"/>
              <a:t>YYYY-</a:t>
            </a:r>
            <a:r>
              <a:rPr dirty="0"/>
              <a:t>MM-</a:t>
            </a:r>
            <a:r>
              <a:rPr dirty="0" spc="-25"/>
              <a:t>DD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004B6B"/>
                </a:solidFill>
                <a:latin typeface="Tahoma"/>
                <a:cs typeface="Tahom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004B6B"/>
                </a:solidFill>
                <a:latin typeface="Lucida Sans"/>
                <a:cs typeface="Lucida Sans"/>
              </a:defRPr>
            </a:lvl1pPr>
          </a:lstStyle>
          <a:p>
            <a:pPr marL="103505">
              <a:lnSpc>
                <a:spcPct val="100000"/>
              </a:lnSpc>
              <a:spcBef>
                <a:spcPts val="50"/>
              </a:spcBef>
            </a:pPr>
            <a:r>
              <a:rPr dirty="0" spc="80"/>
              <a:t>GREI</a:t>
            </a:r>
            <a:r>
              <a:rPr dirty="0" spc="25"/>
              <a:t> </a:t>
            </a:r>
            <a:r>
              <a:rPr dirty="0"/>
              <a:t>data</a:t>
            </a:r>
            <a:r>
              <a:rPr dirty="0" spc="30"/>
              <a:t> </a:t>
            </a:r>
            <a:r>
              <a:rPr dirty="0"/>
              <a:t>reuse</a:t>
            </a:r>
            <a:r>
              <a:rPr dirty="0" spc="30"/>
              <a:t> </a:t>
            </a:r>
            <a:r>
              <a:rPr dirty="0" spc="-20"/>
              <a:t>story</a:t>
            </a:r>
          </a:p>
          <a:p>
            <a:pPr marL="12700">
              <a:lnSpc>
                <a:spcPct val="100000"/>
              </a:lnSpc>
              <a:spcBef>
                <a:spcPts val="570"/>
              </a:spcBef>
            </a:pPr>
            <a:r>
              <a:rPr dirty="0"/>
              <a:t>Published</a:t>
            </a:r>
            <a:r>
              <a:rPr dirty="0" spc="250"/>
              <a:t> </a:t>
            </a:r>
            <a:r>
              <a:rPr dirty="0" spc="65"/>
              <a:t>YYYY-</a:t>
            </a:r>
            <a:r>
              <a:rPr dirty="0"/>
              <a:t>MM-</a:t>
            </a:r>
            <a:r>
              <a:rPr dirty="0" spc="-25"/>
              <a:t>DD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3620" y="9285821"/>
            <a:ext cx="1666874" cy="704849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853053" y="9240924"/>
            <a:ext cx="1752599" cy="609599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860233" y="9887496"/>
            <a:ext cx="1752599" cy="104774"/>
          </a:xfrm>
          <a:prstGeom prst="rect">
            <a:avLst/>
          </a:prstGeom>
        </p:spPr>
      </p:pic>
      <p:sp>
        <p:nvSpPr>
          <p:cNvPr id="19" name="bg object 19"/>
          <p:cNvSpPr/>
          <p:nvPr/>
        </p:nvSpPr>
        <p:spPr>
          <a:xfrm>
            <a:off x="0" y="0"/>
            <a:ext cx="7772400" cy="3096260"/>
          </a:xfrm>
          <a:custGeom>
            <a:avLst/>
            <a:gdLst/>
            <a:ahLst/>
            <a:cxnLst/>
            <a:rect l="l" t="t" r="r" b="b"/>
            <a:pathLst>
              <a:path w="7772400" h="3096260">
                <a:moveTo>
                  <a:pt x="7772399" y="3096233"/>
                </a:moveTo>
                <a:lnTo>
                  <a:pt x="0" y="3096233"/>
                </a:lnTo>
                <a:lnTo>
                  <a:pt x="0" y="0"/>
                </a:lnTo>
                <a:lnTo>
                  <a:pt x="7772399" y="0"/>
                </a:lnTo>
                <a:lnTo>
                  <a:pt x="7772399" y="3096233"/>
                </a:lnTo>
                <a:close/>
              </a:path>
            </a:pathLst>
          </a:custGeom>
          <a:solidFill>
            <a:srgbClr val="ECE71A">
              <a:alpha val="39999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bg object 20"/>
          <p:cNvSpPr/>
          <p:nvPr/>
        </p:nvSpPr>
        <p:spPr>
          <a:xfrm>
            <a:off x="0" y="6220434"/>
            <a:ext cx="7772400" cy="2982595"/>
          </a:xfrm>
          <a:custGeom>
            <a:avLst/>
            <a:gdLst/>
            <a:ahLst/>
            <a:cxnLst/>
            <a:rect l="l" t="t" r="r" b="b"/>
            <a:pathLst>
              <a:path w="7772400" h="2982595">
                <a:moveTo>
                  <a:pt x="7772400" y="2982390"/>
                </a:moveTo>
                <a:lnTo>
                  <a:pt x="0" y="2982390"/>
                </a:lnTo>
                <a:lnTo>
                  <a:pt x="0" y="0"/>
                </a:lnTo>
                <a:lnTo>
                  <a:pt x="7772400" y="0"/>
                </a:lnTo>
                <a:lnTo>
                  <a:pt x="7772400" y="2982390"/>
                </a:lnTo>
                <a:close/>
              </a:path>
            </a:pathLst>
          </a:custGeom>
          <a:solidFill>
            <a:srgbClr val="ECE71A">
              <a:alpha val="39999"/>
            </a:srgbClr>
          </a:solidFill>
        </p:spPr>
        <p:txBody>
          <a:bodyPr wrap="square" lIns="0" tIns="0" rIns="0" bIns="0" rtlCol="0"/>
          <a:lstStyle/>
          <a:p/>
        </p:txBody>
      </p:sp>
      <p:pic>
        <p:nvPicPr>
          <p:cNvPr id="21" name="bg object 2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520917" y="6578087"/>
            <a:ext cx="1819910" cy="1819909"/>
          </a:xfrm>
          <a:prstGeom prst="rect">
            <a:avLst/>
          </a:prstGeom>
        </p:spPr>
      </p:pic>
      <p:pic>
        <p:nvPicPr>
          <p:cNvPr id="22" name="bg object 22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449917" y="3602329"/>
            <a:ext cx="1819909" cy="1819909"/>
          </a:xfrm>
          <a:prstGeom prst="rect">
            <a:avLst/>
          </a:prstGeom>
        </p:spPr>
      </p:pic>
      <p:pic>
        <p:nvPicPr>
          <p:cNvPr id="23" name="bg object 23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520917" y="537986"/>
            <a:ext cx="1819909" cy="181991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004B6B"/>
                </a:solidFill>
                <a:latin typeface="Lucida Sans"/>
                <a:cs typeface="Lucida Sans"/>
              </a:defRPr>
            </a:lvl1pPr>
          </a:lstStyle>
          <a:p>
            <a:pPr marL="103505">
              <a:lnSpc>
                <a:spcPct val="100000"/>
              </a:lnSpc>
              <a:spcBef>
                <a:spcPts val="50"/>
              </a:spcBef>
            </a:pPr>
            <a:r>
              <a:rPr dirty="0" spc="80"/>
              <a:t>GREI</a:t>
            </a:r>
            <a:r>
              <a:rPr dirty="0" spc="25"/>
              <a:t> </a:t>
            </a:r>
            <a:r>
              <a:rPr dirty="0"/>
              <a:t>data</a:t>
            </a:r>
            <a:r>
              <a:rPr dirty="0" spc="30"/>
              <a:t> </a:t>
            </a:r>
            <a:r>
              <a:rPr dirty="0"/>
              <a:t>reuse</a:t>
            </a:r>
            <a:r>
              <a:rPr dirty="0" spc="30"/>
              <a:t> </a:t>
            </a:r>
            <a:r>
              <a:rPr dirty="0" spc="-20"/>
              <a:t>story</a:t>
            </a:r>
          </a:p>
          <a:p>
            <a:pPr marL="12700">
              <a:lnSpc>
                <a:spcPct val="100000"/>
              </a:lnSpc>
              <a:spcBef>
                <a:spcPts val="570"/>
              </a:spcBef>
            </a:pPr>
            <a:r>
              <a:rPr dirty="0"/>
              <a:t>Published</a:t>
            </a:r>
            <a:r>
              <a:rPr dirty="0" spc="250"/>
              <a:t> </a:t>
            </a:r>
            <a:r>
              <a:rPr dirty="0" spc="65"/>
              <a:t>YYYY-</a:t>
            </a:r>
            <a:r>
              <a:rPr dirty="0"/>
              <a:t>MM-</a:t>
            </a:r>
            <a:r>
              <a:rPr dirty="0" spc="-25"/>
              <a:t>DD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png"/><Relationship Id="rId9" Type="http://schemas.openxmlformats.org/officeDocument/2006/relationships/image" Target="../media/image3.pn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03620" y="9285821"/>
            <a:ext cx="1666874" cy="704849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853053" y="9240924"/>
            <a:ext cx="1752599" cy="609599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5860233" y="9887496"/>
            <a:ext cx="1752599" cy="104774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44684" y="81178"/>
            <a:ext cx="6825615" cy="863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004B6B"/>
                </a:solidFill>
                <a:latin typeface="Tahoma"/>
                <a:cs typeface="Tahom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959992" y="9482627"/>
            <a:ext cx="1852929" cy="4635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004B6B"/>
                </a:solidFill>
                <a:latin typeface="Lucida Sans"/>
                <a:cs typeface="Lucida Sans"/>
              </a:defRPr>
            </a:lvl1pPr>
          </a:lstStyle>
          <a:p>
            <a:pPr marL="103505">
              <a:lnSpc>
                <a:spcPct val="100000"/>
              </a:lnSpc>
              <a:spcBef>
                <a:spcPts val="50"/>
              </a:spcBef>
            </a:pPr>
            <a:r>
              <a:rPr dirty="0" spc="80"/>
              <a:t>GREI</a:t>
            </a:r>
            <a:r>
              <a:rPr dirty="0" spc="25"/>
              <a:t> </a:t>
            </a:r>
            <a:r>
              <a:rPr dirty="0"/>
              <a:t>data</a:t>
            </a:r>
            <a:r>
              <a:rPr dirty="0" spc="30"/>
              <a:t> </a:t>
            </a:r>
            <a:r>
              <a:rPr dirty="0"/>
              <a:t>reuse</a:t>
            </a:r>
            <a:r>
              <a:rPr dirty="0" spc="30"/>
              <a:t> </a:t>
            </a:r>
            <a:r>
              <a:rPr dirty="0" spc="-20"/>
              <a:t>story</a:t>
            </a:r>
          </a:p>
          <a:p>
            <a:pPr marL="12700">
              <a:lnSpc>
                <a:spcPct val="100000"/>
              </a:lnSpc>
              <a:spcBef>
                <a:spcPts val="570"/>
              </a:spcBef>
            </a:pPr>
            <a:r>
              <a:rPr dirty="0"/>
              <a:t>Published</a:t>
            </a:r>
            <a:r>
              <a:rPr dirty="0" spc="250"/>
              <a:t> </a:t>
            </a:r>
            <a:r>
              <a:rPr dirty="0" spc="65"/>
              <a:t>YYYY-</a:t>
            </a:r>
            <a:r>
              <a:rPr dirty="0"/>
              <a:t>MM-</a:t>
            </a:r>
            <a:r>
              <a:rPr dirty="0" spc="-25"/>
              <a:t>DD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search.vivli.org/doiLanding/dataRequests/00005930" TargetMode="External"/><Relationship Id="rId3" Type="http://schemas.openxmlformats.org/officeDocument/2006/relationships/hyperlink" Target="https://search.vivli.org/doiLanding/dataRequests/00005931" TargetMode="External"/><Relationship Id="rId4" Type="http://schemas.openxmlformats.org/officeDocument/2006/relationships/hyperlink" Target="https://search.vivli.org/doiLanding/dataRequests/PR00007583" TargetMode="External"/><Relationship Id="rId5" Type="http://schemas.openxmlformats.org/officeDocument/2006/relationships/hyperlink" Target="https://doi.org/10.1016/j.ijrobp.2021.12.159" TargetMode="External"/><Relationship Id="rId6" Type="http://schemas.openxmlformats.org/officeDocument/2006/relationships/hyperlink" Target="https://youtu.be/7dy-7hG8ink?si=N9tI6TRRW2ZMmLwx&amp;t=2199" TargetMode="External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s://doi.org/10.1245/s10434-021-10511-2" TargetMode="External"/><Relationship Id="rId3" Type="http://schemas.openxmlformats.org/officeDocument/2006/relationships/hyperlink" Target="https://ascopubs.org/doi/10.1200/JCO-25-01747" TargetMode="External"/><Relationship Id="rId4" Type="http://schemas.openxmlformats.org/officeDocument/2006/relationships/hyperlink" Target="https://doi.org/10.1016/j.radonc.2023.109668" TargetMode="External"/><Relationship Id="rId5" Type="http://schemas.openxmlformats.org/officeDocument/2006/relationships/hyperlink" Target="https://doi.org/10.1016/j.ijrobp.2020.06.078" TargetMode="Externa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2069464" marR="5080" indent="-2057400">
              <a:lnSpc>
                <a:spcPct val="114599"/>
              </a:lnSpc>
              <a:spcBef>
                <a:spcPts val="100"/>
              </a:spcBef>
            </a:pPr>
            <a:r>
              <a:rPr dirty="0" spc="-25"/>
              <a:t>Inspiring</a:t>
            </a:r>
            <a:r>
              <a:rPr dirty="0"/>
              <a:t> the next generation </a:t>
            </a:r>
            <a:r>
              <a:rPr dirty="0" spc="50"/>
              <a:t>of</a:t>
            </a:r>
            <a:r>
              <a:rPr dirty="0"/>
              <a:t> </a:t>
            </a:r>
            <a:r>
              <a:rPr dirty="0" spc="-10"/>
              <a:t>researchers </a:t>
            </a:r>
            <a:r>
              <a:rPr dirty="0"/>
              <a:t>with</a:t>
            </a:r>
            <a:r>
              <a:rPr dirty="0" spc="-45"/>
              <a:t> </a:t>
            </a:r>
            <a:r>
              <a:rPr dirty="0"/>
              <a:t>data</a:t>
            </a:r>
            <a:r>
              <a:rPr dirty="0" spc="-40"/>
              <a:t> </a:t>
            </a:r>
            <a:r>
              <a:rPr dirty="0" spc="-10"/>
              <a:t>sharing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11810" y="3852825"/>
            <a:ext cx="4634230" cy="12636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6100"/>
              </a:lnSpc>
              <a:spcBef>
                <a:spcPts val="100"/>
              </a:spcBef>
            </a:pPr>
            <a:r>
              <a:rPr dirty="0" sz="1400" i="1">
                <a:solidFill>
                  <a:srgbClr val="004B6B"/>
                </a:solidFill>
                <a:latin typeface="Lucida Sans"/>
                <a:cs typeface="Lucida Sans"/>
              </a:rPr>
              <a:t>“Data</a:t>
            </a:r>
            <a:r>
              <a:rPr dirty="0" sz="1400" spc="-25" i="1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400" spc="-20" i="1">
                <a:solidFill>
                  <a:srgbClr val="004B6B"/>
                </a:solidFill>
                <a:latin typeface="Lucida Sans"/>
                <a:cs typeface="Lucida Sans"/>
              </a:rPr>
              <a:t>sharing really </a:t>
            </a:r>
            <a:r>
              <a:rPr dirty="0" sz="1400" spc="60" i="1">
                <a:solidFill>
                  <a:srgbClr val="004B6B"/>
                </a:solidFill>
                <a:latin typeface="Lucida Sans"/>
                <a:cs typeface="Lucida Sans"/>
              </a:rPr>
              <a:t>goes</a:t>
            </a:r>
            <a:r>
              <a:rPr dirty="0" sz="1400" spc="-20" i="1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400" i="1">
                <a:solidFill>
                  <a:srgbClr val="004B6B"/>
                </a:solidFill>
                <a:latin typeface="Lucida Sans"/>
                <a:cs typeface="Lucida Sans"/>
              </a:rPr>
              <a:t>a</a:t>
            </a:r>
            <a:r>
              <a:rPr dirty="0" sz="1400" spc="-20" i="1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400" i="1">
                <a:solidFill>
                  <a:srgbClr val="004B6B"/>
                </a:solidFill>
                <a:latin typeface="Lucida Sans"/>
                <a:cs typeface="Lucida Sans"/>
              </a:rPr>
              <a:t>long</a:t>
            </a:r>
            <a:r>
              <a:rPr dirty="0" sz="1400" spc="-20" i="1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400" i="1">
                <a:solidFill>
                  <a:srgbClr val="004B6B"/>
                </a:solidFill>
                <a:latin typeface="Lucida Sans"/>
                <a:cs typeface="Lucida Sans"/>
              </a:rPr>
              <a:t>way</a:t>
            </a:r>
            <a:r>
              <a:rPr dirty="0" sz="1400" spc="-25" i="1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400" i="1">
                <a:solidFill>
                  <a:srgbClr val="004B6B"/>
                </a:solidFill>
                <a:latin typeface="Lucida Sans"/>
                <a:cs typeface="Lucida Sans"/>
              </a:rPr>
              <a:t>in</a:t>
            </a:r>
            <a:r>
              <a:rPr dirty="0" sz="1400" spc="-20" i="1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400" i="1">
                <a:solidFill>
                  <a:srgbClr val="004B6B"/>
                </a:solidFill>
                <a:latin typeface="Lucida Sans"/>
                <a:cs typeface="Lucida Sans"/>
              </a:rPr>
              <a:t>the</a:t>
            </a:r>
            <a:r>
              <a:rPr dirty="0" sz="1400" spc="-20" i="1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400" spc="-10" i="1">
                <a:solidFill>
                  <a:srgbClr val="004B6B"/>
                </a:solidFill>
                <a:latin typeface="Lucida Sans"/>
                <a:cs typeface="Lucida Sans"/>
              </a:rPr>
              <a:t>modern</a:t>
            </a:r>
            <a:r>
              <a:rPr dirty="0" sz="1400" spc="-10" i="1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400" spc="-50" i="1">
                <a:solidFill>
                  <a:srgbClr val="004B6B"/>
                </a:solidFill>
                <a:latin typeface="Lucida Sans"/>
                <a:cs typeface="Lucida Sans"/>
              </a:rPr>
              <a:t>era.</a:t>
            </a:r>
            <a:r>
              <a:rPr dirty="0" sz="1400" spc="-20" i="1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400" i="1">
                <a:solidFill>
                  <a:srgbClr val="004B6B"/>
                </a:solidFill>
                <a:latin typeface="Lucida Sans"/>
                <a:cs typeface="Lucida Sans"/>
              </a:rPr>
              <a:t>It</a:t>
            </a:r>
            <a:r>
              <a:rPr dirty="0" sz="1400" spc="-20" i="1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400" i="1">
                <a:solidFill>
                  <a:srgbClr val="004B6B"/>
                </a:solidFill>
                <a:latin typeface="Lucida Sans"/>
                <a:cs typeface="Lucida Sans"/>
              </a:rPr>
              <a:t>is</a:t>
            </a:r>
            <a:r>
              <a:rPr dirty="0" sz="1400" spc="-20" i="1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400" i="1">
                <a:solidFill>
                  <a:srgbClr val="004B6B"/>
                </a:solidFill>
                <a:latin typeface="Lucida Sans"/>
                <a:cs typeface="Lucida Sans"/>
              </a:rPr>
              <a:t>very</a:t>
            </a:r>
            <a:r>
              <a:rPr dirty="0" sz="1400" spc="-20" i="1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400" i="1">
                <a:solidFill>
                  <a:srgbClr val="004B6B"/>
                </a:solidFill>
                <a:latin typeface="Lucida Sans"/>
                <a:cs typeface="Lucida Sans"/>
              </a:rPr>
              <a:t>impactful</a:t>
            </a:r>
            <a:r>
              <a:rPr dirty="0" sz="1400" spc="-15" i="1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400" i="1">
                <a:solidFill>
                  <a:srgbClr val="004B6B"/>
                </a:solidFill>
                <a:latin typeface="Lucida Sans"/>
                <a:cs typeface="Lucida Sans"/>
              </a:rPr>
              <a:t>for</a:t>
            </a:r>
            <a:r>
              <a:rPr dirty="0" sz="1400" spc="-20" i="1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400" i="1">
                <a:solidFill>
                  <a:srgbClr val="004B6B"/>
                </a:solidFill>
                <a:latin typeface="Lucida Sans"/>
                <a:cs typeface="Lucida Sans"/>
              </a:rPr>
              <a:t>generating</a:t>
            </a:r>
            <a:r>
              <a:rPr dirty="0" sz="1400" spc="-20" i="1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400" i="1">
                <a:solidFill>
                  <a:srgbClr val="004B6B"/>
                </a:solidFill>
                <a:latin typeface="Lucida Sans"/>
                <a:cs typeface="Lucida Sans"/>
              </a:rPr>
              <a:t>new</a:t>
            </a:r>
            <a:r>
              <a:rPr dirty="0" sz="1400" spc="-20" i="1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400" spc="-10" i="1">
                <a:solidFill>
                  <a:srgbClr val="004B6B"/>
                </a:solidFill>
                <a:latin typeface="Lucida Sans"/>
                <a:cs typeface="Lucida Sans"/>
              </a:rPr>
              <a:t>science, </a:t>
            </a:r>
            <a:r>
              <a:rPr dirty="0" sz="1400" i="1">
                <a:solidFill>
                  <a:srgbClr val="004B6B"/>
                </a:solidFill>
                <a:latin typeface="Lucida Sans"/>
                <a:cs typeface="Lucida Sans"/>
              </a:rPr>
              <a:t>new</a:t>
            </a:r>
            <a:r>
              <a:rPr dirty="0" sz="1400" spc="-5" i="1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400" i="1">
                <a:solidFill>
                  <a:srgbClr val="004B6B"/>
                </a:solidFill>
                <a:latin typeface="Lucida Sans"/>
                <a:cs typeface="Lucida Sans"/>
              </a:rPr>
              <a:t>ideas,</a:t>
            </a:r>
            <a:r>
              <a:rPr dirty="0" sz="1400" spc="-5" i="1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400" i="1">
                <a:solidFill>
                  <a:srgbClr val="004B6B"/>
                </a:solidFill>
                <a:latin typeface="Lucida Sans"/>
                <a:cs typeface="Lucida Sans"/>
              </a:rPr>
              <a:t>changing</a:t>
            </a:r>
            <a:r>
              <a:rPr dirty="0" sz="1400" spc="-5" i="1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400" i="1">
                <a:solidFill>
                  <a:srgbClr val="004B6B"/>
                </a:solidFill>
                <a:latin typeface="Lucida Sans"/>
                <a:cs typeface="Lucida Sans"/>
              </a:rPr>
              <a:t>guidelines,</a:t>
            </a:r>
            <a:r>
              <a:rPr dirty="0" sz="1400" spc="-5" i="1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400" i="1">
                <a:solidFill>
                  <a:srgbClr val="004B6B"/>
                </a:solidFill>
                <a:latin typeface="Lucida Sans"/>
                <a:cs typeface="Lucida Sans"/>
              </a:rPr>
              <a:t>but</a:t>
            </a:r>
            <a:r>
              <a:rPr dirty="0" sz="1400" spc="-5" i="1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400" i="1">
                <a:solidFill>
                  <a:srgbClr val="004B6B"/>
                </a:solidFill>
                <a:latin typeface="Lucida Sans"/>
                <a:cs typeface="Lucida Sans"/>
              </a:rPr>
              <a:t>also</a:t>
            </a:r>
            <a:r>
              <a:rPr dirty="0" sz="1400" spc="-5" i="1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400" i="1">
                <a:solidFill>
                  <a:srgbClr val="004B6B"/>
                </a:solidFill>
                <a:latin typeface="Lucida Sans"/>
                <a:cs typeface="Lucida Sans"/>
              </a:rPr>
              <a:t>it</a:t>
            </a:r>
            <a:r>
              <a:rPr dirty="0" sz="1400" spc="-5" i="1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400" i="1">
                <a:solidFill>
                  <a:srgbClr val="004B6B"/>
                </a:solidFill>
                <a:latin typeface="Lucida Sans"/>
                <a:cs typeface="Lucida Sans"/>
              </a:rPr>
              <a:t>is</a:t>
            </a:r>
            <a:r>
              <a:rPr dirty="0" sz="1400" spc="-5" i="1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400" spc="-20" i="1">
                <a:solidFill>
                  <a:srgbClr val="004B6B"/>
                </a:solidFill>
                <a:latin typeface="Lucida Sans"/>
                <a:cs typeface="Lucida Sans"/>
              </a:rPr>
              <a:t>very </a:t>
            </a:r>
            <a:r>
              <a:rPr dirty="0" sz="1400" i="1">
                <a:solidFill>
                  <a:srgbClr val="004B6B"/>
                </a:solidFill>
                <a:latin typeface="Lucida Sans"/>
                <a:cs typeface="Lucida Sans"/>
              </a:rPr>
              <a:t>effective</a:t>
            </a:r>
            <a:r>
              <a:rPr dirty="0" sz="1400" spc="35" i="1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400" i="1">
                <a:solidFill>
                  <a:srgbClr val="004B6B"/>
                </a:solidFill>
                <a:latin typeface="Lucida Sans"/>
                <a:cs typeface="Lucida Sans"/>
              </a:rPr>
              <a:t>in</a:t>
            </a:r>
            <a:r>
              <a:rPr dirty="0" sz="1400" spc="40" i="1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400" i="1">
                <a:solidFill>
                  <a:srgbClr val="004B6B"/>
                </a:solidFill>
                <a:latin typeface="Lucida Sans"/>
                <a:cs typeface="Lucida Sans"/>
              </a:rPr>
              <a:t>crossing</a:t>
            </a:r>
            <a:r>
              <a:rPr dirty="0" sz="1400" spc="40" i="1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400" i="1">
                <a:solidFill>
                  <a:srgbClr val="004B6B"/>
                </a:solidFill>
                <a:latin typeface="Lucida Sans"/>
                <a:cs typeface="Lucida Sans"/>
              </a:rPr>
              <a:t>borders</a:t>
            </a:r>
            <a:r>
              <a:rPr dirty="0" sz="1400" spc="40" i="1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400" i="1">
                <a:solidFill>
                  <a:srgbClr val="004B6B"/>
                </a:solidFill>
                <a:latin typeface="Lucida Sans"/>
                <a:cs typeface="Lucida Sans"/>
              </a:rPr>
              <a:t>and</a:t>
            </a:r>
            <a:r>
              <a:rPr dirty="0" sz="1400" spc="35" i="1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400" i="1">
                <a:solidFill>
                  <a:srgbClr val="004B6B"/>
                </a:solidFill>
                <a:latin typeface="Lucida Sans"/>
                <a:cs typeface="Lucida Sans"/>
              </a:rPr>
              <a:t>mentoring</a:t>
            </a:r>
            <a:r>
              <a:rPr dirty="0" sz="1400" spc="40" i="1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400" i="1">
                <a:solidFill>
                  <a:srgbClr val="004B6B"/>
                </a:solidFill>
                <a:latin typeface="Lucida Sans"/>
                <a:cs typeface="Lucida Sans"/>
              </a:rPr>
              <a:t>the</a:t>
            </a:r>
            <a:r>
              <a:rPr dirty="0" sz="1400" spc="40" i="1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400" spc="-20" i="1">
                <a:solidFill>
                  <a:srgbClr val="004B6B"/>
                </a:solidFill>
                <a:latin typeface="Lucida Sans"/>
                <a:cs typeface="Lucida Sans"/>
              </a:rPr>
              <a:t>next </a:t>
            </a:r>
            <a:r>
              <a:rPr dirty="0" sz="1400" i="1">
                <a:solidFill>
                  <a:srgbClr val="004B6B"/>
                </a:solidFill>
                <a:latin typeface="Lucida Sans"/>
                <a:cs typeface="Lucida Sans"/>
              </a:rPr>
              <a:t>generation</a:t>
            </a:r>
            <a:r>
              <a:rPr dirty="0" sz="1400" spc="5" i="1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400" i="1">
                <a:solidFill>
                  <a:srgbClr val="004B6B"/>
                </a:solidFill>
                <a:latin typeface="Lucida Sans"/>
                <a:cs typeface="Lucida Sans"/>
              </a:rPr>
              <a:t>of</a:t>
            </a:r>
            <a:r>
              <a:rPr dirty="0" sz="1400" spc="5" i="1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400" spc="-10" i="1">
                <a:solidFill>
                  <a:srgbClr val="004B6B"/>
                </a:solidFill>
                <a:latin typeface="Lucida Sans"/>
                <a:cs typeface="Lucida Sans"/>
              </a:rPr>
              <a:t>researchers</a:t>
            </a:r>
            <a:r>
              <a:rPr dirty="0" sz="1400" spc="5" i="1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400" i="1">
                <a:solidFill>
                  <a:srgbClr val="004B6B"/>
                </a:solidFill>
                <a:latin typeface="Lucida Sans"/>
                <a:cs typeface="Lucida Sans"/>
              </a:rPr>
              <a:t>and</a:t>
            </a:r>
            <a:r>
              <a:rPr dirty="0" sz="1400" spc="10" i="1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400" spc="-10" i="1">
                <a:solidFill>
                  <a:srgbClr val="004B6B"/>
                </a:solidFill>
                <a:latin typeface="Lucida Sans"/>
                <a:cs typeface="Lucida Sans"/>
              </a:rPr>
              <a:t>scientists.”</a:t>
            </a:r>
            <a:endParaRPr sz="1400">
              <a:latin typeface="Lucida Sans"/>
              <a:cs typeface="Lucida San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57437" y="1260926"/>
            <a:ext cx="6840220" cy="196468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107314">
              <a:lnSpc>
                <a:spcPct val="114599"/>
              </a:lnSpc>
              <a:spcBef>
                <a:spcPts val="100"/>
              </a:spcBef>
            </a:pPr>
            <a:r>
              <a:rPr dirty="0" sz="1200" b="1" i="1">
                <a:solidFill>
                  <a:srgbClr val="004B6B"/>
                </a:solidFill>
                <a:latin typeface="Trebuchet MS"/>
                <a:cs typeface="Trebuchet MS"/>
              </a:rPr>
              <a:t>For</a:t>
            </a:r>
            <a:r>
              <a:rPr dirty="0" sz="1200" spc="100" b="1" i="1">
                <a:solidFill>
                  <a:srgbClr val="004B6B"/>
                </a:solidFill>
                <a:latin typeface="Trebuchet MS"/>
                <a:cs typeface="Trebuchet MS"/>
              </a:rPr>
              <a:t> </a:t>
            </a:r>
            <a:r>
              <a:rPr dirty="0" sz="1200" b="1" i="1">
                <a:solidFill>
                  <a:srgbClr val="004B6B"/>
                </a:solidFill>
                <a:latin typeface="Trebuchet MS"/>
                <a:cs typeface="Trebuchet MS"/>
              </a:rPr>
              <a:t>Youssef</a:t>
            </a:r>
            <a:r>
              <a:rPr dirty="0" sz="1200" spc="100" b="1" i="1">
                <a:solidFill>
                  <a:srgbClr val="004B6B"/>
                </a:solidFill>
                <a:latin typeface="Trebuchet MS"/>
                <a:cs typeface="Trebuchet MS"/>
              </a:rPr>
              <a:t> </a:t>
            </a:r>
            <a:r>
              <a:rPr dirty="0" sz="1200" b="1" i="1">
                <a:solidFill>
                  <a:srgbClr val="004B6B"/>
                </a:solidFill>
                <a:latin typeface="Trebuchet MS"/>
                <a:cs typeface="Trebuchet MS"/>
              </a:rPr>
              <a:t>Zeidan,</a:t>
            </a:r>
            <a:r>
              <a:rPr dirty="0" sz="1200" spc="105" b="1" i="1">
                <a:solidFill>
                  <a:srgbClr val="004B6B"/>
                </a:solidFill>
                <a:latin typeface="Trebuchet MS"/>
                <a:cs typeface="Trebuchet MS"/>
              </a:rPr>
              <a:t> </a:t>
            </a:r>
            <a:r>
              <a:rPr dirty="0" sz="1200" spc="55" b="1" i="1">
                <a:solidFill>
                  <a:srgbClr val="004B6B"/>
                </a:solidFill>
                <a:latin typeface="Trebuchet MS"/>
                <a:cs typeface="Trebuchet MS"/>
              </a:rPr>
              <a:t>MD,</a:t>
            </a:r>
            <a:r>
              <a:rPr dirty="0" sz="1200" spc="100" b="1" i="1">
                <a:solidFill>
                  <a:srgbClr val="004B6B"/>
                </a:solidFill>
                <a:latin typeface="Trebuchet MS"/>
                <a:cs typeface="Trebuchet MS"/>
              </a:rPr>
              <a:t> </a:t>
            </a:r>
            <a:r>
              <a:rPr dirty="0" sz="1200" spc="60" b="1" i="1">
                <a:solidFill>
                  <a:srgbClr val="004B6B"/>
                </a:solidFill>
                <a:latin typeface="Trebuchet MS"/>
                <a:cs typeface="Trebuchet MS"/>
              </a:rPr>
              <a:t>PhD,</a:t>
            </a:r>
            <a:r>
              <a:rPr dirty="0" sz="1200" spc="105" b="1" i="1">
                <a:solidFill>
                  <a:srgbClr val="004B6B"/>
                </a:solidFill>
                <a:latin typeface="Trebuchet MS"/>
                <a:cs typeface="Trebuchet MS"/>
              </a:rPr>
              <a:t> </a:t>
            </a:r>
            <a:r>
              <a:rPr dirty="0" sz="1200" b="1" i="1">
                <a:solidFill>
                  <a:srgbClr val="004B6B"/>
                </a:solidFill>
                <a:latin typeface="Trebuchet MS"/>
                <a:cs typeface="Trebuchet MS"/>
              </a:rPr>
              <a:t>data</a:t>
            </a:r>
            <a:r>
              <a:rPr dirty="0" sz="1200" spc="100" b="1" i="1">
                <a:solidFill>
                  <a:srgbClr val="004B6B"/>
                </a:solidFill>
                <a:latin typeface="Trebuchet MS"/>
                <a:cs typeface="Trebuchet MS"/>
              </a:rPr>
              <a:t> </a:t>
            </a:r>
            <a:r>
              <a:rPr dirty="0" sz="1200" b="1" i="1">
                <a:solidFill>
                  <a:srgbClr val="004B6B"/>
                </a:solidFill>
                <a:latin typeface="Trebuchet MS"/>
                <a:cs typeface="Trebuchet MS"/>
              </a:rPr>
              <a:t>sharing</a:t>
            </a:r>
            <a:r>
              <a:rPr dirty="0" sz="1200" spc="105" b="1" i="1">
                <a:solidFill>
                  <a:srgbClr val="004B6B"/>
                </a:solidFill>
                <a:latin typeface="Trebuchet MS"/>
                <a:cs typeface="Trebuchet MS"/>
              </a:rPr>
              <a:t> </a:t>
            </a:r>
            <a:r>
              <a:rPr dirty="0" sz="1200" spc="50" b="1" i="1">
                <a:solidFill>
                  <a:srgbClr val="004B6B"/>
                </a:solidFill>
                <a:latin typeface="Trebuchet MS"/>
                <a:cs typeface="Trebuchet MS"/>
              </a:rPr>
              <a:t>and</a:t>
            </a:r>
            <a:r>
              <a:rPr dirty="0" sz="1200" spc="100" b="1" i="1">
                <a:solidFill>
                  <a:srgbClr val="004B6B"/>
                </a:solidFill>
                <a:latin typeface="Trebuchet MS"/>
                <a:cs typeface="Trebuchet MS"/>
              </a:rPr>
              <a:t> </a:t>
            </a:r>
            <a:r>
              <a:rPr dirty="0" sz="1200" b="1" i="1">
                <a:solidFill>
                  <a:srgbClr val="004B6B"/>
                </a:solidFill>
                <a:latin typeface="Trebuchet MS"/>
                <a:cs typeface="Trebuchet MS"/>
              </a:rPr>
              <a:t>reuse</a:t>
            </a:r>
            <a:r>
              <a:rPr dirty="0" sz="1200" spc="105" b="1" i="1">
                <a:solidFill>
                  <a:srgbClr val="004B6B"/>
                </a:solidFill>
                <a:latin typeface="Trebuchet MS"/>
                <a:cs typeface="Trebuchet MS"/>
              </a:rPr>
              <a:t> </a:t>
            </a:r>
            <a:r>
              <a:rPr dirty="0" sz="1200" b="1" i="1">
                <a:solidFill>
                  <a:srgbClr val="004B6B"/>
                </a:solidFill>
                <a:latin typeface="Trebuchet MS"/>
                <a:cs typeface="Trebuchet MS"/>
              </a:rPr>
              <a:t>via</a:t>
            </a:r>
            <a:r>
              <a:rPr dirty="0" sz="1200" spc="100" b="1" i="1">
                <a:solidFill>
                  <a:srgbClr val="004B6B"/>
                </a:solidFill>
                <a:latin typeface="Trebuchet MS"/>
                <a:cs typeface="Trebuchet MS"/>
              </a:rPr>
              <a:t> </a:t>
            </a:r>
            <a:r>
              <a:rPr dirty="0" sz="1200" b="1" i="1">
                <a:solidFill>
                  <a:srgbClr val="004B6B"/>
                </a:solidFill>
                <a:latin typeface="Trebuchet MS"/>
                <a:cs typeface="Trebuchet MS"/>
              </a:rPr>
              <a:t>the</a:t>
            </a:r>
            <a:r>
              <a:rPr dirty="0" sz="1200" spc="105" b="1" i="1">
                <a:solidFill>
                  <a:srgbClr val="004B6B"/>
                </a:solidFill>
                <a:latin typeface="Trebuchet MS"/>
                <a:cs typeface="Trebuchet MS"/>
              </a:rPr>
              <a:t> </a:t>
            </a:r>
            <a:r>
              <a:rPr dirty="0" sz="1200" b="1" i="1">
                <a:solidFill>
                  <a:srgbClr val="004B6B"/>
                </a:solidFill>
                <a:latin typeface="Trebuchet MS"/>
                <a:cs typeface="Trebuchet MS"/>
              </a:rPr>
              <a:t>Vivli</a:t>
            </a:r>
            <a:r>
              <a:rPr dirty="0" sz="1200" spc="100" b="1" i="1">
                <a:solidFill>
                  <a:srgbClr val="004B6B"/>
                </a:solidFill>
                <a:latin typeface="Trebuchet MS"/>
                <a:cs typeface="Trebuchet MS"/>
              </a:rPr>
              <a:t> </a:t>
            </a:r>
            <a:r>
              <a:rPr dirty="0" sz="1200" b="1" i="1">
                <a:solidFill>
                  <a:srgbClr val="004B6B"/>
                </a:solidFill>
                <a:latin typeface="Trebuchet MS"/>
                <a:cs typeface="Trebuchet MS"/>
              </a:rPr>
              <a:t>platform</a:t>
            </a:r>
            <a:r>
              <a:rPr dirty="0" sz="1200" spc="105" b="1" i="1">
                <a:solidFill>
                  <a:srgbClr val="004B6B"/>
                </a:solidFill>
                <a:latin typeface="Trebuchet MS"/>
                <a:cs typeface="Trebuchet MS"/>
              </a:rPr>
              <a:t> </a:t>
            </a:r>
            <a:r>
              <a:rPr dirty="0" sz="1200" b="1" i="1">
                <a:solidFill>
                  <a:srgbClr val="004B6B"/>
                </a:solidFill>
                <a:latin typeface="Trebuchet MS"/>
                <a:cs typeface="Trebuchet MS"/>
              </a:rPr>
              <a:t>has</a:t>
            </a:r>
            <a:r>
              <a:rPr dirty="0" sz="1200" spc="100" b="1" i="1">
                <a:solidFill>
                  <a:srgbClr val="004B6B"/>
                </a:solidFill>
                <a:latin typeface="Trebuchet MS"/>
                <a:cs typeface="Trebuchet MS"/>
              </a:rPr>
              <a:t> </a:t>
            </a:r>
            <a:r>
              <a:rPr dirty="0" sz="1200" spc="65" b="1" i="1">
                <a:solidFill>
                  <a:srgbClr val="004B6B"/>
                </a:solidFill>
                <a:latin typeface="Trebuchet MS"/>
                <a:cs typeface="Trebuchet MS"/>
              </a:rPr>
              <a:t>been</a:t>
            </a:r>
            <a:r>
              <a:rPr dirty="0" sz="1200" spc="105" b="1" i="1">
                <a:solidFill>
                  <a:srgbClr val="004B6B"/>
                </a:solidFill>
                <a:latin typeface="Trebuchet MS"/>
                <a:cs typeface="Trebuchet MS"/>
              </a:rPr>
              <a:t> </a:t>
            </a:r>
            <a:r>
              <a:rPr dirty="0" sz="1200" spc="-25" b="1" i="1">
                <a:solidFill>
                  <a:srgbClr val="004B6B"/>
                </a:solidFill>
                <a:latin typeface="Trebuchet MS"/>
                <a:cs typeface="Trebuchet MS"/>
              </a:rPr>
              <a:t>an</a:t>
            </a:r>
            <a:r>
              <a:rPr dirty="0" sz="1200" spc="-25" b="1" i="1">
                <a:solidFill>
                  <a:srgbClr val="004B6B"/>
                </a:solidFill>
                <a:latin typeface="Trebuchet MS"/>
                <a:cs typeface="Trebuchet MS"/>
              </a:rPr>
              <a:t> </a:t>
            </a:r>
            <a:r>
              <a:rPr dirty="0" sz="1200" b="1" i="1">
                <a:solidFill>
                  <a:srgbClr val="004B6B"/>
                </a:solidFill>
                <a:latin typeface="Trebuchet MS"/>
                <a:cs typeface="Trebuchet MS"/>
              </a:rPr>
              <a:t>essential</a:t>
            </a:r>
            <a:r>
              <a:rPr dirty="0" sz="1200" spc="130" b="1" i="1">
                <a:solidFill>
                  <a:srgbClr val="004B6B"/>
                </a:solidFill>
                <a:latin typeface="Trebuchet MS"/>
                <a:cs typeface="Trebuchet MS"/>
              </a:rPr>
              <a:t> </a:t>
            </a:r>
            <a:r>
              <a:rPr dirty="0" sz="1200" spc="50" b="1" i="1">
                <a:solidFill>
                  <a:srgbClr val="004B6B"/>
                </a:solidFill>
                <a:latin typeface="Trebuchet MS"/>
                <a:cs typeface="Trebuchet MS"/>
              </a:rPr>
              <a:t>mentoring</a:t>
            </a:r>
            <a:r>
              <a:rPr dirty="0" sz="1200" spc="130" b="1" i="1">
                <a:solidFill>
                  <a:srgbClr val="004B6B"/>
                </a:solidFill>
                <a:latin typeface="Trebuchet MS"/>
                <a:cs typeface="Trebuchet MS"/>
              </a:rPr>
              <a:t> </a:t>
            </a:r>
            <a:r>
              <a:rPr dirty="0" sz="1200" b="1" i="1">
                <a:solidFill>
                  <a:srgbClr val="004B6B"/>
                </a:solidFill>
                <a:latin typeface="Trebuchet MS"/>
                <a:cs typeface="Trebuchet MS"/>
              </a:rPr>
              <a:t>tool</a:t>
            </a:r>
            <a:r>
              <a:rPr dirty="0" sz="1200" spc="130" b="1" i="1">
                <a:solidFill>
                  <a:srgbClr val="004B6B"/>
                </a:solidFill>
                <a:latin typeface="Trebuchet MS"/>
                <a:cs typeface="Trebuchet MS"/>
              </a:rPr>
              <a:t> </a:t>
            </a:r>
            <a:r>
              <a:rPr dirty="0" sz="1200" b="1" i="1">
                <a:solidFill>
                  <a:srgbClr val="004B6B"/>
                </a:solidFill>
                <a:latin typeface="Trebuchet MS"/>
                <a:cs typeface="Trebuchet MS"/>
              </a:rPr>
              <a:t>that</a:t>
            </a:r>
            <a:r>
              <a:rPr dirty="0" sz="1200" spc="135" b="1" i="1">
                <a:solidFill>
                  <a:srgbClr val="004B6B"/>
                </a:solidFill>
                <a:latin typeface="Trebuchet MS"/>
                <a:cs typeface="Trebuchet MS"/>
              </a:rPr>
              <a:t> </a:t>
            </a:r>
            <a:r>
              <a:rPr dirty="0" sz="1200" b="1" i="1">
                <a:solidFill>
                  <a:srgbClr val="004B6B"/>
                </a:solidFill>
                <a:latin typeface="Trebuchet MS"/>
                <a:cs typeface="Trebuchet MS"/>
              </a:rPr>
              <a:t>has</a:t>
            </a:r>
            <a:r>
              <a:rPr dirty="0" sz="1200" spc="130" b="1" i="1">
                <a:solidFill>
                  <a:srgbClr val="004B6B"/>
                </a:solidFill>
                <a:latin typeface="Trebuchet MS"/>
                <a:cs typeface="Trebuchet MS"/>
              </a:rPr>
              <a:t> </a:t>
            </a:r>
            <a:r>
              <a:rPr dirty="0" sz="1200" spc="55" b="1" i="1">
                <a:solidFill>
                  <a:srgbClr val="004B6B"/>
                </a:solidFill>
                <a:latin typeface="Trebuchet MS"/>
                <a:cs typeface="Trebuchet MS"/>
              </a:rPr>
              <a:t>helped</a:t>
            </a:r>
            <a:r>
              <a:rPr dirty="0" sz="1200" spc="130" b="1" i="1">
                <a:solidFill>
                  <a:srgbClr val="004B6B"/>
                </a:solidFill>
                <a:latin typeface="Trebuchet MS"/>
                <a:cs typeface="Trebuchet MS"/>
              </a:rPr>
              <a:t> </a:t>
            </a:r>
            <a:r>
              <a:rPr dirty="0" sz="1200" b="1" i="1">
                <a:solidFill>
                  <a:srgbClr val="004B6B"/>
                </a:solidFill>
                <a:latin typeface="Trebuchet MS"/>
                <a:cs typeface="Trebuchet MS"/>
              </a:rPr>
              <a:t>launch</a:t>
            </a:r>
            <a:r>
              <a:rPr dirty="0" sz="1200" spc="130" b="1" i="1">
                <a:solidFill>
                  <a:srgbClr val="004B6B"/>
                </a:solidFill>
                <a:latin typeface="Trebuchet MS"/>
                <a:cs typeface="Trebuchet MS"/>
              </a:rPr>
              <a:t> </a:t>
            </a:r>
            <a:r>
              <a:rPr dirty="0" sz="1200" b="1" i="1">
                <a:solidFill>
                  <a:srgbClr val="004B6B"/>
                </a:solidFill>
                <a:latin typeface="Trebuchet MS"/>
                <a:cs typeface="Trebuchet MS"/>
              </a:rPr>
              <a:t>his</a:t>
            </a:r>
            <a:r>
              <a:rPr dirty="0" sz="1200" spc="135" b="1" i="1">
                <a:solidFill>
                  <a:srgbClr val="004B6B"/>
                </a:solidFill>
                <a:latin typeface="Trebuchet MS"/>
                <a:cs typeface="Trebuchet MS"/>
              </a:rPr>
              <a:t> </a:t>
            </a:r>
            <a:r>
              <a:rPr dirty="0" sz="1200" b="1" i="1">
                <a:solidFill>
                  <a:srgbClr val="004B6B"/>
                </a:solidFill>
                <a:latin typeface="Trebuchet MS"/>
                <a:cs typeface="Trebuchet MS"/>
              </a:rPr>
              <a:t>medical</a:t>
            </a:r>
            <a:r>
              <a:rPr dirty="0" sz="1200" spc="130" b="1" i="1">
                <a:solidFill>
                  <a:srgbClr val="004B6B"/>
                </a:solidFill>
                <a:latin typeface="Trebuchet MS"/>
                <a:cs typeface="Trebuchet MS"/>
              </a:rPr>
              <a:t> </a:t>
            </a:r>
            <a:r>
              <a:rPr dirty="0" sz="1200" b="1" i="1">
                <a:solidFill>
                  <a:srgbClr val="004B6B"/>
                </a:solidFill>
                <a:latin typeface="Trebuchet MS"/>
                <a:cs typeface="Trebuchet MS"/>
              </a:rPr>
              <a:t>students’</a:t>
            </a:r>
            <a:r>
              <a:rPr dirty="0" sz="1200" spc="130" b="1" i="1">
                <a:solidFill>
                  <a:srgbClr val="004B6B"/>
                </a:solidFill>
                <a:latin typeface="Trebuchet MS"/>
                <a:cs typeface="Trebuchet MS"/>
              </a:rPr>
              <a:t> </a:t>
            </a:r>
            <a:r>
              <a:rPr dirty="0" sz="1200" spc="-10" b="1" i="1">
                <a:solidFill>
                  <a:srgbClr val="004B6B"/>
                </a:solidFill>
                <a:latin typeface="Trebuchet MS"/>
                <a:cs typeface="Trebuchet MS"/>
              </a:rPr>
              <a:t>careers.</a:t>
            </a:r>
            <a:endParaRPr sz="1200">
              <a:latin typeface="Trebuchet MS"/>
              <a:cs typeface="Trebuchet MS"/>
            </a:endParaRPr>
          </a:p>
          <a:p>
            <a:pPr marL="12700" marR="5080">
              <a:lnSpc>
                <a:spcPct val="114599"/>
              </a:lnSpc>
              <a:spcBef>
                <a:spcPts val="1035"/>
              </a:spcBef>
            </a:pP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As</a:t>
            </a:r>
            <a:r>
              <a:rPr dirty="0" sz="1200" spc="7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a</a:t>
            </a:r>
            <a:r>
              <a:rPr dirty="0" sz="1200" spc="7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faculty</a:t>
            </a:r>
            <a:r>
              <a:rPr dirty="0" sz="1200" spc="7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member</a:t>
            </a:r>
            <a:r>
              <a:rPr dirty="0" sz="1200" spc="7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at</a:t>
            </a:r>
            <a:r>
              <a:rPr dirty="0" sz="1200" spc="7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American</a:t>
            </a:r>
            <a:r>
              <a:rPr dirty="0" sz="1200" spc="7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University</a:t>
            </a:r>
            <a:r>
              <a:rPr dirty="0" sz="1200" spc="7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of</a:t>
            </a:r>
            <a:r>
              <a:rPr dirty="0" sz="1200" spc="7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Beirut,</a:t>
            </a:r>
            <a:r>
              <a:rPr dirty="0" sz="1200" spc="80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 spc="-45">
                <a:solidFill>
                  <a:srgbClr val="004B6B"/>
                </a:solidFill>
                <a:latin typeface="Lucida Sans"/>
                <a:cs typeface="Lucida Sans"/>
              </a:rPr>
              <a:t>Dr.</a:t>
            </a:r>
            <a:r>
              <a:rPr dirty="0" sz="1200" spc="7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Zeidan</a:t>
            </a:r>
            <a:r>
              <a:rPr dirty="0" sz="1200" spc="7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mentored</a:t>
            </a:r>
            <a:r>
              <a:rPr dirty="0" sz="1200" spc="7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four</a:t>
            </a:r>
            <a:r>
              <a:rPr dirty="0" sz="1200" spc="7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 spc="-10">
                <a:solidFill>
                  <a:srgbClr val="004B6B"/>
                </a:solidFill>
                <a:latin typeface="Lucida Sans"/>
                <a:cs typeface="Lucida Sans"/>
              </a:rPr>
              <a:t>students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conducting</a:t>
            </a:r>
            <a:r>
              <a:rPr dirty="0" sz="1200" spc="50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research</a:t>
            </a:r>
            <a:r>
              <a:rPr dirty="0" sz="1200" spc="5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into</a:t>
            </a:r>
            <a:r>
              <a:rPr dirty="0" sz="1200" spc="50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the</a:t>
            </a:r>
            <a:r>
              <a:rPr dirty="0" sz="1200" spc="5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benefits</a:t>
            </a:r>
            <a:r>
              <a:rPr dirty="0" sz="1200" spc="5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of</a:t>
            </a:r>
            <a:r>
              <a:rPr dirty="0" sz="1200" spc="50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radiation</a:t>
            </a:r>
            <a:r>
              <a:rPr dirty="0" sz="1200" spc="5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therapy</a:t>
            </a:r>
            <a:r>
              <a:rPr dirty="0" sz="1200" spc="5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as</a:t>
            </a:r>
            <a:r>
              <a:rPr dirty="0" sz="1200" spc="50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a</a:t>
            </a:r>
            <a:r>
              <a:rPr dirty="0" sz="1200" spc="5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treatment</a:t>
            </a:r>
            <a:r>
              <a:rPr dirty="0" sz="1200" spc="5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for</a:t>
            </a:r>
            <a:r>
              <a:rPr dirty="0" sz="1200" spc="50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 spc="-10">
                <a:solidFill>
                  <a:srgbClr val="004B6B"/>
                </a:solidFill>
                <a:latin typeface="Lucida Sans"/>
                <a:cs typeface="Lucida Sans"/>
              </a:rPr>
              <a:t>breast</a:t>
            </a:r>
            <a:r>
              <a:rPr dirty="0" sz="1200" spc="500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cancer.</a:t>
            </a:r>
            <a:r>
              <a:rPr dirty="0" sz="1200" spc="30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 spc="55">
                <a:solidFill>
                  <a:srgbClr val="004B6B"/>
                </a:solidFill>
                <a:latin typeface="Lucida Sans"/>
                <a:cs typeface="Lucida Sans"/>
              </a:rPr>
              <a:t>Each</a:t>
            </a:r>
            <a:r>
              <a:rPr dirty="0" sz="1200" spc="3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student</a:t>
            </a:r>
            <a:r>
              <a:rPr dirty="0" sz="1200" spc="30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used</a:t>
            </a:r>
            <a:r>
              <a:rPr dirty="0" sz="1200" spc="3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the</a:t>
            </a:r>
            <a:r>
              <a:rPr dirty="0" sz="1200" spc="3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Vivli</a:t>
            </a:r>
            <a:r>
              <a:rPr dirty="0" sz="1200" spc="30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platform</a:t>
            </a:r>
            <a:r>
              <a:rPr dirty="0" sz="1200" spc="3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to</a:t>
            </a:r>
            <a:r>
              <a:rPr dirty="0" sz="1200" spc="3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access</a:t>
            </a:r>
            <a:r>
              <a:rPr dirty="0" sz="1200" spc="30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clinical</a:t>
            </a:r>
            <a:r>
              <a:rPr dirty="0" sz="1200" spc="3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trial</a:t>
            </a:r>
            <a:r>
              <a:rPr dirty="0" sz="1200" spc="3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data</a:t>
            </a:r>
            <a:r>
              <a:rPr dirty="0" sz="1200" spc="30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from</a:t>
            </a:r>
            <a:r>
              <a:rPr dirty="0" sz="1200" spc="3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Roche.</a:t>
            </a:r>
            <a:r>
              <a:rPr dirty="0" sz="1200" spc="3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 spc="-10">
                <a:solidFill>
                  <a:srgbClr val="004B6B"/>
                </a:solidFill>
                <a:latin typeface="Lucida Sans"/>
                <a:cs typeface="Lucida Sans"/>
              </a:rPr>
              <a:t>These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case</a:t>
            </a:r>
            <a:r>
              <a:rPr dirty="0" sz="1200" spc="40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studies</a:t>
            </a:r>
            <a:r>
              <a:rPr dirty="0" sz="1200" spc="40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demonstrate</a:t>
            </a:r>
            <a:r>
              <a:rPr dirty="0" sz="1200" spc="40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the</a:t>
            </a:r>
            <a:r>
              <a:rPr dirty="0" sz="1200" spc="40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value</a:t>
            </a:r>
            <a:r>
              <a:rPr dirty="0" sz="1200" spc="40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that</a:t>
            </a:r>
            <a:r>
              <a:rPr dirty="0" sz="1200" spc="40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data</a:t>
            </a:r>
            <a:r>
              <a:rPr dirty="0" sz="1200" spc="4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sharing</a:t>
            </a:r>
            <a:r>
              <a:rPr dirty="0" sz="1200" spc="40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platforms</a:t>
            </a:r>
            <a:r>
              <a:rPr dirty="0" sz="1200" spc="40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 spc="-10">
                <a:solidFill>
                  <a:srgbClr val="004B6B"/>
                </a:solidFill>
                <a:latin typeface="Lucida Sans"/>
                <a:cs typeface="Lucida Sans"/>
              </a:rPr>
              <a:t>like</a:t>
            </a:r>
            <a:r>
              <a:rPr dirty="0" sz="1200" spc="40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Vivli</a:t>
            </a:r>
            <a:r>
              <a:rPr dirty="0" sz="1200" spc="40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can</a:t>
            </a:r>
            <a:r>
              <a:rPr dirty="0" sz="1200" spc="40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offer</a:t>
            </a:r>
            <a:r>
              <a:rPr dirty="0" sz="1200" spc="4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for</a:t>
            </a:r>
            <a:r>
              <a:rPr dirty="0" sz="1200" spc="40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 spc="-25">
                <a:solidFill>
                  <a:srgbClr val="004B6B"/>
                </a:solidFill>
                <a:latin typeface="Lucida Sans"/>
                <a:cs typeface="Lucida Sans"/>
              </a:rPr>
              <a:t>new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investigators</a:t>
            </a:r>
            <a:r>
              <a:rPr dirty="0" sz="1200" spc="30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and</a:t>
            </a:r>
            <a:r>
              <a:rPr dirty="0" sz="1200" spc="30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students</a:t>
            </a:r>
            <a:r>
              <a:rPr dirty="0" sz="1200" spc="30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in</a:t>
            </a:r>
            <a:r>
              <a:rPr dirty="0" sz="1200" spc="30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addition</a:t>
            </a:r>
            <a:r>
              <a:rPr dirty="0" sz="1200" spc="3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to</a:t>
            </a:r>
            <a:r>
              <a:rPr dirty="0" sz="1200" spc="30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expanding</a:t>
            </a:r>
            <a:r>
              <a:rPr dirty="0" sz="1200" spc="30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scientific</a:t>
            </a:r>
            <a:r>
              <a:rPr dirty="0" sz="1200" spc="30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 spc="-10">
                <a:solidFill>
                  <a:srgbClr val="004B6B"/>
                </a:solidFill>
                <a:latin typeface="Lucida Sans"/>
                <a:cs typeface="Lucida Sans"/>
              </a:rPr>
              <a:t>knowledge.</a:t>
            </a:r>
            <a:endParaRPr sz="1200">
              <a:latin typeface="Lucida Sans"/>
              <a:cs typeface="Lucida Sans"/>
            </a:endParaRPr>
          </a:p>
          <a:p>
            <a:pPr marL="12700">
              <a:lnSpc>
                <a:spcPct val="100000"/>
              </a:lnSpc>
              <a:spcBef>
                <a:spcPts val="1245"/>
              </a:spcBef>
            </a:pPr>
            <a:r>
              <a:rPr dirty="0" sz="1200" spc="-10" b="1">
                <a:solidFill>
                  <a:srgbClr val="004B6B"/>
                </a:solidFill>
                <a:latin typeface="Tahoma"/>
                <a:cs typeface="Tahoma"/>
              </a:rPr>
              <a:t>Dataset(s)</a:t>
            </a:r>
            <a:r>
              <a:rPr dirty="0" sz="1200" spc="35" b="1">
                <a:solidFill>
                  <a:srgbClr val="004B6B"/>
                </a:solidFill>
                <a:latin typeface="Tahoma"/>
                <a:cs typeface="Tahoma"/>
              </a:rPr>
              <a:t> </a:t>
            </a:r>
            <a:r>
              <a:rPr dirty="0" sz="1200" b="1">
                <a:solidFill>
                  <a:srgbClr val="004B6B"/>
                </a:solidFill>
                <a:latin typeface="Tahoma"/>
                <a:cs typeface="Tahoma"/>
              </a:rPr>
              <a:t>used:</a:t>
            </a:r>
            <a:r>
              <a:rPr dirty="0" sz="1200" spc="35" b="1">
                <a:solidFill>
                  <a:srgbClr val="004B6B"/>
                </a:solidFill>
                <a:latin typeface="Tahoma"/>
                <a:cs typeface="Tahoma"/>
              </a:rPr>
              <a:t> </a:t>
            </a:r>
            <a:r>
              <a:rPr dirty="0" sz="1200" spc="65">
                <a:solidFill>
                  <a:srgbClr val="004B6B"/>
                </a:solidFill>
                <a:latin typeface="Lucida Sans"/>
                <a:cs typeface="Lucida Sans"/>
              </a:rPr>
              <a:t>See</a:t>
            </a:r>
            <a:r>
              <a:rPr dirty="0" sz="1200" spc="10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Vivli</a:t>
            </a:r>
            <a:r>
              <a:rPr dirty="0" sz="1200" spc="10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data</a:t>
            </a:r>
            <a:r>
              <a:rPr dirty="0" sz="1200" spc="10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requests</a:t>
            </a:r>
            <a:r>
              <a:rPr dirty="0" sz="1200" spc="10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u="sng" sz="1200" spc="-10">
                <a:solidFill>
                  <a:srgbClr val="004B6B"/>
                </a:solidFill>
                <a:uFill>
                  <a:solidFill>
                    <a:srgbClr val="004B6B"/>
                  </a:solidFill>
                </a:uFill>
                <a:latin typeface="Lucida Sans"/>
                <a:cs typeface="Lucida Sans"/>
                <a:hlinkClick r:id="rId2"/>
              </a:rPr>
              <a:t>5930</a:t>
            </a:r>
            <a:r>
              <a:rPr dirty="0" u="none" sz="1200" spc="-10">
                <a:solidFill>
                  <a:srgbClr val="004B6B"/>
                </a:solidFill>
                <a:latin typeface="Lucida Sans"/>
                <a:cs typeface="Lucida Sans"/>
              </a:rPr>
              <a:t>,</a:t>
            </a:r>
            <a:r>
              <a:rPr dirty="0" u="none" sz="1200" spc="10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u="sng" sz="1200" spc="-105">
                <a:solidFill>
                  <a:srgbClr val="004B6B"/>
                </a:solidFill>
                <a:uFill>
                  <a:solidFill>
                    <a:srgbClr val="004B6B"/>
                  </a:solidFill>
                </a:uFill>
                <a:latin typeface="Lucida Sans"/>
                <a:cs typeface="Lucida Sans"/>
                <a:hlinkClick r:id="rId3"/>
              </a:rPr>
              <a:t>5931</a:t>
            </a:r>
            <a:r>
              <a:rPr dirty="0" u="none" sz="1200" spc="-105">
                <a:solidFill>
                  <a:srgbClr val="004B6B"/>
                </a:solidFill>
                <a:latin typeface="Lucida Sans"/>
                <a:cs typeface="Lucida Sans"/>
              </a:rPr>
              <a:t>,</a:t>
            </a:r>
            <a:r>
              <a:rPr dirty="0" u="none" sz="1200" spc="10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u="none" sz="1200">
                <a:solidFill>
                  <a:srgbClr val="004B6B"/>
                </a:solidFill>
                <a:latin typeface="Lucida Sans"/>
                <a:cs typeface="Lucida Sans"/>
              </a:rPr>
              <a:t>and</a:t>
            </a:r>
            <a:r>
              <a:rPr dirty="0" u="none" sz="1200" spc="10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u="sng" sz="1200" spc="-10">
                <a:solidFill>
                  <a:srgbClr val="004B6B"/>
                </a:solidFill>
                <a:uFill>
                  <a:solidFill>
                    <a:srgbClr val="004B6B"/>
                  </a:solidFill>
                </a:uFill>
                <a:latin typeface="Lucida Sans"/>
                <a:cs typeface="Lucida Sans"/>
                <a:hlinkClick r:id="rId4"/>
              </a:rPr>
              <a:t>7583</a:t>
            </a:r>
            <a:r>
              <a:rPr dirty="0" u="none" sz="1200" spc="-10">
                <a:solidFill>
                  <a:srgbClr val="004B6B"/>
                </a:solidFill>
                <a:latin typeface="Lucida Sans"/>
                <a:cs typeface="Lucida Sans"/>
              </a:rPr>
              <a:t>.</a:t>
            </a:r>
            <a:endParaRPr sz="1200">
              <a:latin typeface="Lucida Sans"/>
              <a:cs typeface="Lucida San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83113" y="8801234"/>
            <a:ext cx="135445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Bachir</a:t>
            </a:r>
            <a:r>
              <a:rPr dirty="0" sz="1200" spc="100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Bachir,</a:t>
            </a:r>
            <a:r>
              <a:rPr dirty="0" sz="1200" spc="100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 spc="-25">
                <a:solidFill>
                  <a:srgbClr val="004B6B"/>
                </a:solidFill>
                <a:latin typeface="Lucida Sans"/>
                <a:cs typeface="Lucida Sans"/>
              </a:rPr>
              <a:t>MD</a:t>
            </a:r>
            <a:endParaRPr sz="1200">
              <a:latin typeface="Lucida Sans"/>
              <a:cs typeface="Lucida San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499211" y="5715411"/>
            <a:ext cx="189420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Youssef</a:t>
            </a:r>
            <a:r>
              <a:rPr dirty="0" sz="1200" spc="-20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Zeidan,</a:t>
            </a:r>
            <a:r>
              <a:rPr dirty="0" sz="1200" spc="-20">
                <a:solidFill>
                  <a:srgbClr val="004B6B"/>
                </a:solidFill>
                <a:latin typeface="Lucida Sans"/>
                <a:cs typeface="Lucida Sans"/>
              </a:rPr>
              <a:t> MD,</a:t>
            </a:r>
            <a:r>
              <a:rPr dirty="0" sz="1200" spc="-1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 spc="25">
                <a:solidFill>
                  <a:srgbClr val="004B6B"/>
                </a:solidFill>
                <a:latin typeface="Lucida Sans"/>
                <a:cs typeface="Lucida Sans"/>
              </a:rPr>
              <a:t>PhD</a:t>
            </a:r>
            <a:endParaRPr sz="1200">
              <a:latin typeface="Lucida Sans"/>
              <a:cs typeface="Lucida San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644418" y="6306872"/>
            <a:ext cx="415226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solidFill>
                  <a:srgbClr val="004B6B"/>
                </a:solidFill>
                <a:latin typeface="Tahoma"/>
                <a:cs typeface="Tahoma"/>
              </a:rPr>
              <a:t>Current</a:t>
            </a:r>
            <a:r>
              <a:rPr dirty="0" sz="1200" spc="110" b="1">
                <a:solidFill>
                  <a:srgbClr val="004B6B"/>
                </a:solidFill>
                <a:latin typeface="Tahoma"/>
                <a:cs typeface="Tahoma"/>
              </a:rPr>
              <a:t> </a:t>
            </a:r>
            <a:r>
              <a:rPr dirty="0" sz="1200" b="1">
                <a:solidFill>
                  <a:srgbClr val="004B6B"/>
                </a:solidFill>
                <a:latin typeface="Tahoma"/>
                <a:cs typeface="Tahoma"/>
              </a:rPr>
              <a:t>position:</a:t>
            </a:r>
            <a:r>
              <a:rPr dirty="0" sz="1200" spc="110" b="1">
                <a:solidFill>
                  <a:srgbClr val="004B6B"/>
                </a:solidFill>
                <a:latin typeface="Tahoma"/>
                <a:cs typeface="Tahoma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Postdoctoral</a:t>
            </a:r>
            <a:r>
              <a:rPr dirty="0" sz="1200" spc="8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Fellow,</a:t>
            </a:r>
            <a:r>
              <a:rPr dirty="0" sz="1200" spc="8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Cleveland</a:t>
            </a:r>
            <a:r>
              <a:rPr dirty="0" sz="1200" spc="8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 spc="-10">
                <a:solidFill>
                  <a:srgbClr val="004B6B"/>
                </a:solidFill>
                <a:latin typeface="Lucida Sans"/>
                <a:cs typeface="Lucida Sans"/>
              </a:rPr>
              <a:t>Clinic</a:t>
            </a:r>
            <a:endParaRPr sz="1200">
              <a:latin typeface="Lucida Sans"/>
              <a:cs typeface="Lucida Sans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2752368" y="6946317"/>
            <a:ext cx="47625" cy="47625"/>
          </a:xfrm>
          <a:custGeom>
            <a:avLst/>
            <a:gdLst/>
            <a:ahLst/>
            <a:cxnLst/>
            <a:rect l="l" t="t" r="r" b="b"/>
            <a:pathLst>
              <a:path w="47625" h="47625">
                <a:moveTo>
                  <a:pt x="26970" y="47624"/>
                </a:moveTo>
                <a:lnTo>
                  <a:pt x="20654" y="47624"/>
                </a:lnTo>
                <a:lnTo>
                  <a:pt x="17617" y="47020"/>
                </a:lnTo>
                <a:lnTo>
                  <a:pt x="0" y="26970"/>
                </a:lnTo>
                <a:lnTo>
                  <a:pt x="0" y="20654"/>
                </a:lnTo>
                <a:lnTo>
                  <a:pt x="20654" y="0"/>
                </a:lnTo>
                <a:lnTo>
                  <a:pt x="26970" y="0"/>
                </a:lnTo>
                <a:lnTo>
                  <a:pt x="47625" y="23812"/>
                </a:lnTo>
                <a:lnTo>
                  <a:pt x="47624" y="26970"/>
                </a:lnTo>
                <a:lnTo>
                  <a:pt x="26970" y="47624"/>
                </a:lnTo>
                <a:close/>
              </a:path>
            </a:pathLst>
          </a:custGeom>
          <a:solidFill>
            <a:srgbClr val="004B6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2752368" y="7574967"/>
            <a:ext cx="47625" cy="47625"/>
          </a:xfrm>
          <a:custGeom>
            <a:avLst/>
            <a:gdLst/>
            <a:ahLst/>
            <a:cxnLst/>
            <a:rect l="l" t="t" r="r" b="b"/>
            <a:pathLst>
              <a:path w="47625" h="47625">
                <a:moveTo>
                  <a:pt x="26970" y="47624"/>
                </a:moveTo>
                <a:lnTo>
                  <a:pt x="20654" y="47624"/>
                </a:lnTo>
                <a:lnTo>
                  <a:pt x="17617" y="47020"/>
                </a:lnTo>
                <a:lnTo>
                  <a:pt x="0" y="26970"/>
                </a:lnTo>
                <a:lnTo>
                  <a:pt x="0" y="20654"/>
                </a:lnTo>
                <a:lnTo>
                  <a:pt x="20654" y="0"/>
                </a:lnTo>
                <a:lnTo>
                  <a:pt x="26970" y="0"/>
                </a:lnTo>
                <a:lnTo>
                  <a:pt x="47625" y="23812"/>
                </a:lnTo>
                <a:lnTo>
                  <a:pt x="47624" y="26970"/>
                </a:lnTo>
                <a:lnTo>
                  <a:pt x="26970" y="47624"/>
                </a:lnTo>
                <a:close/>
              </a:path>
            </a:pathLst>
          </a:custGeom>
          <a:solidFill>
            <a:srgbClr val="004B6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2752368" y="8203617"/>
            <a:ext cx="47625" cy="47625"/>
          </a:xfrm>
          <a:custGeom>
            <a:avLst/>
            <a:gdLst/>
            <a:ahLst/>
            <a:cxnLst/>
            <a:rect l="l" t="t" r="r" b="b"/>
            <a:pathLst>
              <a:path w="47625" h="47625">
                <a:moveTo>
                  <a:pt x="26970" y="47624"/>
                </a:moveTo>
                <a:lnTo>
                  <a:pt x="20654" y="47624"/>
                </a:lnTo>
                <a:lnTo>
                  <a:pt x="17617" y="47020"/>
                </a:lnTo>
                <a:lnTo>
                  <a:pt x="0" y="26970"/>
                </a:lnTo>
                <a:lnTo>
                  <a:pt x="0" y="20654"/>
                </a:lnTo>
                <a:lnTo>
                  <a:pt x="20654" y="0"/>
                </a:lnTo>
                <a:lnTo>
                  <a:pt x="26970" y="0"/>
                </a:lnTo>
                <a:lnTo>
                  <a:pt x="47625" y="23812"/>
                </a:lnTo>
                <a:lnTo>
                  <a:pt x="47624" y="26970"/>
                </a:lnTo>
                <a:lnTo>
                  <a:pt x="26970" y="47624"/>
                </a:lnTo>
                <a:close/>
              </a:path>
            </a:pathLst>
          </a:custGeom>
          <a:solidFill>
            <a:srgbClr val="004B6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5175866" y="9208538"/>
            <a:ext cx="26670" cy="9525"/>
          </a:xfrm>
          <a:custGeom>
            <a:avLst/>
            <a:gdLst/>
            <a:ahLst/>
            <a:cxnLst/>
            <a:rect l="l" t="t" r="r" b="b"/>
            <a:pathLst>
              <a:path w="26670" h="9525">
                <a:moveTo>
                  <a:pt x="26212" y="9524"/>
                </a:moveTo>
                <a:lnTo>
                  <a:pt x="0" y="9524"/>
                </a:lnTo>
                <a:lnTo>
                  <a:pt x="0" y="0"/>
                </a:lnTo>
                <a:lnTo>
                  <a:pt x="26212" y="0"/>
                </a:lnTo>
                <a:lnTo>
                  <a:pt x="26212" y="9524"/>
                </a:lnTo>
                <a:close/>
              </a:path>
            </a:pathLst>
          </a:custGeom>
          <a:solidFill>
            <a:srgbClr val="004B6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 txBox="1"/>
          <p:nvPr/>
        </p:nvSpPr>
        <p:spPr>
          <a:xfrm>
            <a:off x="2644418" y="6621197"/>
            <a:ext cx="4711065" cy="2621280"/>
          </a:xfrm>
          <a:prstGeom prst="rect">
            <a:avLst/>
          </a:prstGeom>
        </p:spPr>
        <p:txBody>
          <a:bodyPr wrap="square" lIns="0" tIns="3936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09"/>
              </a:spcBef>
            </a:pPr>
            <a:r>
              <a:rPr dirty="0" sz="1200" b="1">
                <a:solidFill>
                  <a:srgbClr val="004B6B"/>
                </a:solidFill>
                <a:latin typeface="Tahoma"/>
                <a:cs typeface="Tahoma"/>
              </a:rPr>
              <a:t>Key</a:t>
            </a:r>
            <a:r>
              <a:rPr dirty="0" sz="1200" spc="15" b="1">
                <a:solidFill>
                  <a:srgbClr val="004B6B"/>
                </a:solidFill>
                <a:latin typeface="Tahoma"/>
                <a:cs typeface="Tahoma"/>
              </a:rPr>
              <a:t> </a:t>
            </a:r>
            <a:r>
              <a:rPr dirty="0" sz="1200" spc="-10" b="1">
                <a:solidFill>
                  <a:srgbClr val="004B6B"/>
                </a:solidFill>
                <a:latin typeface="Tahoma"/>
                <a:cs typeface="Tahoma"/>
              </a:rPr>
              <a:t>points:</a:t>
            </a:r>
            <a:endParaRPr sz="1200">
              <a:latin typeface="Tahoma"/>
              <a:cs typeface="Tahoma"/>
            </a:endParaRPr>
          </a:p>
          <a:p>
            <a:pPr marL="271145" marR="408305">
              <a:lnSpc>
                <a:spcPct val="114599"/>
              </a:lnSpc>
            </a:pP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As</a:t>
            </a:r>
            <a:r>
              <a:rPr dirty="0" sz="1200" spc="60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a</a:t>
            </a:r>
            <a:r>
              <a:rPr dirty="0" sz="1200" spc="6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medical</a:t>
            </a:r>
            <a:r>
              <a:rPr dirty="0" sz="1200" spc="60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student,</a:t>
            </a:r>
            <a:r>
              <a:rPr dirty="0" sz="1200" spc="6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Bachir</a:t>
            </a:r>
            <a:r>
              <a:rPr dirty="0" sz="1200" spc="6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led</a:t>
            </a:r>
            <a:r>
              <a:rPr dirty="0" sz="1200" spc="60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a</a:t>
            </a:r>
            <a:r>
              <a:rPr dirty="0" sz="1200" spc="6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project</a:t>
            </a:r>
            <a:r>
              <a:rPr dirty="0" sz="1200" spc="60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looking</a:t>
            </a:r>
            <a:r>
              <a:rPr dirty="0" sz="1200" spc="6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 spc="-25">
                <a:solidFill>
                  <a:srgbClr val="004B6B"/>
                </a:solidFill>
                <a:latin typeface="Lucida Sans"/>
                <a:cs typeface="Lucida Sans"/>
              </a:rPr>
              <a:t>at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cardiac</a:t>
            </a:r>
            <a:r>
              <a:rPr dirty="0" sz="1200" spc="12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events</a:t>
            </a:r>
            <a:r>
              <a:rPr dirty="0" sz="1200" spc="12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among</a:t>
            </a:r>
            <a:r>
              <a:rPr dirty="0" sz="1200" spc="130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patients</a:t>
            </a:r>
            <a:r>
              <a:rPr dirty="0" sz="1200" spc="12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treated</a:t>
            </a:r>
            <a:r>
              <a:rPr dirty="0" sz="1200" spc="12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with</a:t>
            </a:r>
            <a:r>
              <a:rPr dirty="0" sz="1200" spc="130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 spc="-10">
                <a:solidFill>
                  <a:srgbClr val="004B6B"/>
                </a:solidFill>
                <a:latin typeface="Lucida Sans"/>
                <a:cs typeface="Lucida Sans"/>
              </a:rPr>
              <a:t>radiation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therapy</a:t>
            </a:r>
            <a:r>
              <a:rPr dirty="0" sz="1200" spc="110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and</a:t>
            </a:r>
            <a:r>
              <a:rPr dirty="0" sz="1200" spc="114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 spc="-10">
                <a:solidFill>
                  <a:srgbClr val="004B6B"/>
                </a:solidFill>
                <a:latin typeface="Lucida Sans"/>
                <a:cs typeface="Lucida Sans"/>
              </a:rPr>
              <a:t>trastuzumab.</a:t>
            </a:r>
            <a:endParaRPr sz="1200">
              <a:latin typeface="Lucida Sans"/>
              <a:cs typeface="Lucida Sans"/>
            </a:endParaRPr>
          </a:p>
          <a:p>
            <a:pPr marL="271145" marR="179070">
              <a:lnSpc>
                <a:spcPct val="114599"/>
              </a:lnSpc>
            </a:pP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Using</a:t>
            </a:r>
            <a:r>
              <a:rPr dirty="0" sz="1200" spc="40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 spc="95">
                <a:solidFill>
                  <a:srgbClr val="004B6B"/>
                </a:solidFill>
                <a:latin typeface="Lucida Sans"/>
                <a:cs typeface="Lucida Sans"/>
              </a:rPr>
              <a:t>HERA</a:t>
            </a:r>
            <a:r>
              <a:rPr dirty="0" sz="1200" spc="40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trial</a:t>
            </a:r>
            <a:r>
              <a:rPr dirty="0" sz="1200" spc="40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data</a:t>
            </a:r>
            <a:r>
              <a:rPr dirty="0" sz="1200" spc="4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accessed</a:t>
            </a:r>
            <a:r>
              <a:rPr dirty="0" sz="1200" spc="40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via</a:t>
            </a:r>
            <a:r>
              <a:rPr dirty="0" sz="1200" spc="40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Vivli,</a:t>
            </a:r>
            <a:r>
              <a:rPr dirty="0" sz="1200" spc="4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the</a:t>
            </a:r>
            <a:r>
              <a:rPr dirty="0" sz="1200" spc="40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team</a:t>
            </a:r>
            <a:r>
              <a:rPr dirty="0" sz="1200" spc="40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 spc="-10">
                <a:solidFill>
                  <a:srgbClr val="004B6B"/>
                </a:solidFill>
                <a:latin typeface="Lucida Sans"/>
                <a:cs typeface="Lucida Sans"/>
              </a:rPr>
              <a:t>found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that</a:t>
            </a:r>
            <a:r>
              <a:rPr dirty="0" sz="1200" spc="10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patients</a:t>
            </a:r>
            <a:r>
              <a:rPr dirty="0" sz="1200" spc="10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getting</a:t>
            </a:r>
            <a:r>
              <a:rPr dirty="0" sz="1200" spc="10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left-side</a:t>
            </a:r>
            <a:r>
              <a:rPr dirty="0" sz="1200" spc="10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breast</a:t>
            </a:r>
            <a:r>
              <a:rPr dirty="0" sz="1200" spc="10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cancer</a:t>
            </a:r>
            <a:r>
              <a:rPr dirty="0" sz="1200" spc="10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 spc="-10">
                <a:solidFill>
                  <a:srgbClr val="004B6B"/>
                </a:solidFill>
                <a:latin typeface="Lucida Sans"/>
                <a:cs typeface="Lucida Sans"/>
              </a:rPr>
              <a:t>radiation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therapy</a:t>
            </a:r>
            <a:r>
              <a:rPr dirty="0" sz="1200" spc="6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had</a:t>
            </a:r>
            <a:r>
              <a:rPr dirty="0" sz="1200" spc="6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a</a:t>
            </a:r>
            <a:r>
              <a:rPr dirty="0" sz="1200" spc="70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higher</a:t>
            </a:r>
            <a:r>
              <a:rPr dirty="0" sz="1200" spc="6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incidence</a:t>
            </a:r>
            <a:r>
              <a:rPr dirty="0" sz="1200" spc="6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of</a:t>
            </a:r>
            <a:r>
              <a:rPr dirty="0" sz="1200" spc="70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cardiac</a:t>
            </a:r>
            <a:r>
              <a:rPr dirty="0" sz="1200" spc="6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 spc="-10">
                <a:solidFill>
                  <a:srgbClr val="004B6B"/>
                </a:solidFill>
                <a:latin typeface="Lucida Sans"/>
                <a:cs typeface="Lucida Sans"/>
              </a:rPr>
              <a:t>events.</a:t>
            </a:r>
            <a:endParaRPr sz="1200">
              <a:latin typeface="Lucida Sans"/>
              <a:cs typeface="Lucida Sans"/>
            </a:endParaRPr>
          </a:p>
          <a:p>
            <a:pPr marL="271145" marR="5080">
              <a:lnSpc>
                <a:spcPct val="114599"/>
              </a:lnSpc>
            </a:pP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However,</a:t>
            </a:r>
            <a:r>
              <a:rPr dirty="0" sz="1200" spc="120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the</a:t>
            </a:r>
            <a:r>
              <a:rPr dirty="0" sz="1200" spc="120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absolute</a:t>
            </a:r>
            <a:r>
              <a:rPr dirty="0" sz="1200" spc="12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differences</a:t>
            </a:r>
            <a:r>
              <a:rPr dirty="0" sz="1200" spc="120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between</a:t>
            </a:r>
            <a:r>
              <a:rPr dirty="0" sz="1200" spc="120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left</a:t>
            </a:r>
            <a:r>
              <a:rPr dirty="0" sz="1200" spc="12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and</a:t>
            </a:r>
            <a:r>
              <a:rPr dirty="0" sz="1200" spc="120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 spc="-10">
                <a:solidFill>
                  <a:srgbClr val="004B6B"/>
                </a:solidFill>
                <a:latin typeface="Lucida Sans"/>
                <a:cs typeface="Lucida Sans"/>
              </a:rPr>
              <a:t>right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side</a:t>
            </a:r>
            <a:r>
              <a:rPr dirty="0" sz="1200" spc="50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were</a:t>
            </a:r>
            <a:r>
              <a:rPr dirty="0" sz="1200" spc="5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 spc="-20">
                <a:solidFill>
                  <a:srgbClr val="004B6B"/>
                </a:solidFill>
                <a:latin typeface="Lucida Sans"/>
                <a:cs typeface="Lucida Sans"/>
              </a:rPr>
              <a:t>small,</a:t>
            </a:r>
            <a:r>
              <a:rPr dirty="0" sz="1200" spc="5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suggesting</a:t>
            </a:r>
            <a:r>
              <a:rPr dirty="0" sz="1200" spc="5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that</a:t>
            </a:r>
            <a:r>
              <a:rPr dirty="0" sz="1200" spc="5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it</a:t>
            </a:r>
            <a:r>
              <a:rPr dirty="0" sz="1200" spc="5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may</a:t>
            </a:r>
            <a:r>
              <a:rPr dirty="0" sz="1200" spc="50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be</a:t>
            </a:r>
            <a:r>
              <a:rPr dirty="0" sz="1200" spc="5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possible</a:t>
            </a:r>
            <a:r>
              <a:rPr dirty="0" sz="1200" spc="5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to</a:t>
            </a:r>
            <a:r>
              <a:rPr dirty="0" sz="1200" spc="5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 spc="-20">
                <a:solidFill>
                  <a:srgbClr val="004B6B"/>
                </a:solidFill>
                <a:latin typeface="Lucida Sans"/>
                <a:cs typeface="Lucida Sans"/>
              </a:rPr>
              <a:t>plan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radiation</a:t>
            </a:r>
            <a:r>
              <a:rPr dirty="0" sz="1200" spc="13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therapy</a:t>
            </a:r>
            <a:r>
              <a:rPr dirty="0" sz="1200" spc="140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to</a:t>
            </a:r>
            <a:r>
              <a:rPr dirty="0" sz="1200" spc="140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reduce</a:t>
            </a:r>
            <a:r>
              <a:rPr dirty="0" sz="1200" spc="140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cardiovascular</a:t>
            </a:r>
            <a:r>
              <a:rPr dirty="0" sz="1200" spc="140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 spc="-10">
                <a:solidFill>
                  <a:srgbClr val="004B6B"/>
                </a:solidFill>
                <a:latin typeface="Lucida Sans"/>
                <a:cs typeface="Lucida Sans"/>
              </a:rPr>
              <a:t>risks.</a:t>
            </a:r>
            <a:endParaRPr sz="1200">
              <a:latin typeface="Lucida Sans"/>
              <a:cs typeface="Lucida Sans"/>
            </a:endParaRPr>
          </a:p>
          <a:p>
            <a:pPr marL="12700" marR="16510">
              <a:lnSpc>
                <a:spcPct val="114599"/>
              </a:lnSpc>
              <a:spcBef>
                <a:spcPts val="635"/>
              </a:spcBef>
            </a:pPr>
            <a:r>
              <a:rPr dirty="0" sz="1200" b="1">
                <a:solidFill>
                  <a:srgbClr val="004B6B"/>
                </a:solidFill>
                <a:latin typeface="Tahoma"/>
                <a:cs typeface="Tahoma"/>
              </a:rPr>
              <a:t>Read</a:t>
            </a:r>
            <a:r>
              <a:rPr dirty="0" sz="1200" spc="5" b="1">
                <a:solidFill>
                  <a:srgbClr val="004B6B"/>
                </a:solidFill>
                <a:latin typeface="Tahoma"/>
                <a:cs typeface="Tahoma"/>
              </a:rPr>
              <a:t> </a:t>
            </a:r>
            <a:r>
              <a:rPr dirty="0" sz="1200" b="1">
                <a:solidFill>
                  <a:srgbClr val="004B6B"/>
                </a:solidFill>
                <a:latin typeface="Tahoma"/>
                <a:cs typeface="Tahoma"/>
              </a:rPr>
              <a:t>more:</a:t>
            </a:r>
            <a:r>
              <a:rPr dirty="0" sz="1200" spc="10" b="1">
                <a:solidFill>
                  <a:srgbClr val="004B6B"/>
                </a:solidFill>
                <a:latin typeface="Tahoma"/>
                <a:cs typeface="Tahoma"/>
              </a:rPr>
              <a:t> </a:t>
            </a:r>
            <a:r>
              <a:rPr dirty="0" u="sng" sz="1200">
                <a:solidFill>
                  <a:srgbClr val="004B6B"/>
                </a:solidFill>
                <a:uFill>
                  <a:solidFill>
                    <a:srgbClr val="004B6B"/>
                  </a:solidFill>
                </a:uFill>
                <a:latin typeface="Lucida Sans"/>
                <a:cs typeface="Lucida Sans"/>
                <a:hlinkClick r:id="rId5"/>
              </a:rPr>
              <a:t>Bachir</a:t>
            </a:r>
            <a:r>
              <a:rPr dirty="0" u="none" sz="1200">
                <a:solidFill>
                  <a:srgbClr val="004B6B"/>
                </a:solidFill>
                <a:latin typeface="Lucida Sans"/>
                <a:cs typeface="Lucida Sans"/>
                <a:hlinkClick r:id="rId5"/>
              </a:rPr>
              <a:t>,</a:t>
            </a:r>
            <a:r>
              <a:rPr dirty="0" u="sng" sz="1200" spc="180">
                <a:solidFill>
                  <a:srgbClr val="004B6B"/>
                </a:solidFill>
                <a:uFill>
                  <a:solidFill>
                    <a:srgbClr val="004B6B"/>
                  </a:solidFill>
                </a:uFill>
                <a:latin typeface="Lucida Sans"/>
                <a:cs typeface="Lucida Sans"/>
                <a:hlinkClick r:id="rId5"/>
              </a:rPr>
              <a:t> </a:t>
            </a:r>
            <a:r>
              <a:rPr dirty="0" u="sng" sz="1200">
                <a:solidFill>
                  <a:srgbClr val="004B6B"/>
                </a:solidFill>
                <a:uFill>
                  <a:solidFill>
                    <a:srgbClr val="004B6B"/>
                  </a:solidFill>
                </a:uFill>
                <a:latin typeface="Lucida Sans"/>
                <a:cs typeface="Lucida Sans"/>
                <a:hlinkClick r:id="rId5"/>
              </a:rPr>
              <a:t>B.</a:t>
            </a:r>
            <a:r>
              <a:rPr dirty="0" u="none" sz="1200">
                <a:solidFill>
                  <a:srgbClr val="004B6B"/>
                </a:solidFill>
                <a:latin typeface="Lucida Sans"/>
                <a:cs typeface="Lucida Sans"/>
                <a:hlinkClick r:id="rId5"/>
              </a:rPr>
              <a:t>,</a:t>
            </a:r>
            <a:r>
              <a:rPr dirty="0" u="sng" sz="1200" spc="110">
                <a:solidFill>
                  <a:srgbClr val="004B6B"/>
                </a:solidFill>
                <a:uFill>
                  <a:solidFill>
                    <a:srgbClr val="004B6B"/>
                  </a:solidFill>
                </a:uFill>
                <a:latin typeface="Lucida Sans"/>
                <a:cs typeface="Lucida Sans"/>
                <a:hlinkClick r:id="rId5"/>
              </a:rPr>
              <a:t> </a:t>
            </a:r>
            <a:r>
              <a:rPr dirty="0" u="sng" sz="1200">
                <a:solidFill>
                  <a:srgbClr val="004B6B"/>
                </a:solidFill>
                <a:uFill>
                  <a:solidFill>
                    <a:srgbClr val="004B6B"/>
                  </a:solidFill>
                </a:uFill>
                <a:latin typeface="Lucida Sans"/>
                <a:cs typeface="Lucida Sans"/>
                <a:hlinkClick r:id="rId5"/>
              </a:rPr>
              <a:t>et</a:t>
            </a:r>
            <a:r>
              <a:rPr dirty="0" u="sng" sz="1200" spc="-15">
                <a:solidFill>
                  <a:srgbClr val="004B6B"/>
                </a:solidFill>
                <a:uFill>
                  <a:solidFill>
                    <a:srgbClr val="004B6B"/>
                  </a:solidFill>
                </a:uFill>
                <a:latin typeface="Lucida Sans"/>
                <a:cs typeface="Lucida Sans"/>
                <a:hlinkClick r:id="rId5"/>
              </a:rPr>
              <a:t> </a:t>
            </a:r>
            <a:r>
              <a:rPr dirty="0" u="sng" sz="1200" spc="-10">
                <a:solidFill>
                  <a:srgbClr val="004B6B"/>
                </a:solidFill>
                <a:uFill>
                  <a:solidFill>
                    <a:srgbClr val="004B6B"/>
                  </a:solidFill>
                </a:uFill>
                <a:latin typeface="Lucida Sans"/>
                <a:cs typeface="Lucida Sans"/>
                <a:hlinkClick r:id="rId5"/>
              </a:rPr>
              <a:t>al.</a:t>
            </a:r>
            <a:r>
              <a:rPr dirty="0" u="none" sz="1200" spc="-10">
                <a:solidFill>
                  <a:srgbClr val="004B6B"/>
                </a:solidFill>
                <a:latin typeface="Lucida Sans"/>
                <a:cs typeface="Lucida Sans"/>
                <a:hlinkClick r:id="rId5"/>
              </a:rPr>
              <a:t>,</a:t>
            </a:r>
            <a:r>
              <a:rPr dirty="0" u="sng" sz="1200" spc="85" i="1">
                <a:solidFill>
                  <a:srgbClr val="004B6B"/>
                </a:solidFill>
                <a:uFill>
                  <a:solidFill>
                    <a:srgbClr val="004B6B"/>
                  </a:solidFill>
                </a:uFill>
                <a:latin typeface="Lucida Sans"/>
                <a:cs typeface="Lucida Sans"/>
                <a:hlinkClick r:id="rId5"/>
              </a:rPr>
              <a:t> </a:t>
            </a:r>
            <a:r>
              <a:rPr dirty="0" u="sng" sz="1200" spc="-10" i="1">
                <a:solidFill>
                  <a:srgbClr val="004B6B"/>
                </a:solidFill>
                <a:uFill>
                  <a:solidFill>
                    <a:srgbClr val="004B6B"/>
                  </a:solidFill>
                </a:uFill>
                <a:latin typeface="Lucida Sans"/>
                <a:cs typeface="Lucida Sans"/>
                <a:hlinkClick r:id="rId5"/>
              </a:rPr>
              <a:t>International</a:t>
            </a:r>
            <a:r>
              <a:rPr dirty="0" u="sng" sz="1200" spc="-20" i="1">
                <a:solidFill>
                  <a:srgbClr val="004B6B"/>
                </a:solidFill>
                <a:uFill>
                  <a:solidFill>
                    <a:srgbClr val="004B6B"/>
                  </a:solidFill>
                </a:uFill>
                <a:latin typeface="Lucida Sans"/>
                <a:cs typeface="Lucida Sans"/>
                <a:hlinkClick r:id="rId5"/>
              </a:rPr>
              <a:t> </a:t>
            </a:r>
            <a:r>
              <a:rPr dirty="0" u="sng" sz="1200" i="1">
                <a:solidFill>
                  <a:srgbClr val="004B6B"/>
                </a:solidFill>
                <a:uFill>
                  <a:solidFill>
                    <a:srgbClr val="004B6B"/>
                  </a:solidFill>
                </a:uFill>
                <a:latin typeface="Lucida Sans"/>
                <a:cs typeface="Lucida Sans"/>
                <a:hlinkClick r:id="rId5"/>
              </a:rPr>
              <a:t>Journal</a:t>
            </a:r>
            <a:r>
              <a:rPr dirty="0" u="sng" sz="1200" spc="-15" i="1">
                <a:solidFill>
                  <a:srgbClr val="004B6B"/>
                </a:solidFill>
                <a:uFill>
                  <a:solidFill>
                    <a:srgbClr val="004B6B"/>
                  </a:solidFill>
                </a:uFill>
                <a:latin typeface="Lucida Sans"/>
                <a:cs typeface="Lucida Sans"/>
                <a:hlinkClick r:id="rId5"/>
              </a:rPr>
              <a:t> </a:t>
            </a:r>
            <a:r>
              <a:rPr dirty="0" u="sng" sz="1200" i="1">
                <a:solidFill>
                  <a:srgbClr val="004B6B"/>
                </a:solidFill>
                <a:uFill>
                  <a:solidFill>
                    <a:srgbClr val="004B6B"/>
                  </a:solidFill>
                </a:uFill>
                <a:latin typeface="Lucida Sans"/>
                <a:cs typeface="Lucida Sans"/>
                <a:hlinkClick r:id="rId5"/>
              </a:rPr>
              <a:t>of</a:t>
            </a:r>
            <a:r>
              <a:rPr dirty="0" u="sng" sz="1200" spc="-15" i="1">
                <a:solidFill>
                  <a:srgbClr val="004B6B"/>
                </a:solidFill>
                <a:uFill>
                  <a:solidFill>
                    <a:srgbClr val="004B6B"/>
                  </a:solidFill>
                </a:uFill>
                <a:latin typeface="Lucida Sans"/>
                <a:cs typeface="Lucida Sans"/>
                <a:hlinkClick r:id="rId5"/>
              </a:rPr>
              <a:t> </a:t>
            </a:r>
            <a:r>
              <a:rPr dirty="0" u="sng" sz="1200" spc="-20" i="1">
                <a:solidFill>
                  <a:srgbClr val="004B6B"/>
                </a:solidFill>
                <a:uFill>
                  <a:solidFill>
                    <a:srgbClr val="004B6B"/>
                  </a:solidFill>
                </a:uFill>
                <a:latin typeface="Lucida Sans"/>
                <a:cs typeface="Lucida Sans"/>
                <a:hlinkClick r:id="rId5"/>
              </a:rPr>
              <a:t>Radiation</a:t>
            </a:r>
            <a:r>
              <a:rPr dirty="0" u="none" sz="1200" spc="-20" i="1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u="sng" sz="1200" i="1">
                <a:solidFill>
                  <a:srgbClr val="004B6B"/>
                </a:solidFill>
                <a:uFill>
                  <a:solidFill>
                    <a:srgbClr val="004B6B"/>
                  </a:solidFill>
                </a:uFill>
                <a:latin typeface="Lucida Sans"/>
                <a:cs typeface="Lucida Sans"/>
                <a:hlinkClick r:id="rId5"/>
              </a:rPr>
              <a:t>Oncolo</a:t>
            </a:r>
            <a:r>
              <a:rPr dirty="0" u="none" sz="1200" i="1">
                <a:solidFill>
                  <a:srgbClr val="004B6B"/>
                </a:solidFill>
                <a:latin typeface="Lucida Sans"/>
                <a:cs typeface="Lucida Sans"/>
                <a:hlinkClick r:id="rId5"/>
              </a:rPr>
              <a:t>gy</a:t>
            </a:r>
            <a:r>
              <a:rPr dirty="0" u="sng" sz="1200" i="1">
                <a:solidFill>
                  <a:srgbClr val="004B6B"/>
                </a:solidFill>
                <a:uFill>
                  <a:solidFill>
                    <a:srgbClr val="004B6B"/>
                  </a:solidFill>
                </a:uFill>
                <a:latin typeface="Lucida Sans"/>
                <a:cs typeface="Lucida Sans"/>
                <a:hlinkClick r:id="rId5"/>
              </a:rPr>
              <a:t> *Biolo</a:t>
            </a:r>
            <a:r>
              <a:rPr dirty="0" u="none" sz="1200" i="1">
                <a:solidFill>
                  <a:srgbClr val="004B6B"/>
                </a:solidFill>
                <a:latin typeface="Lucida Sans"/>
                <a:cs typeface="Lucida Sans"/>
                <a:hlinkClick r:id="rId5"/>
              </a:rPr>
              <a:t>gy</a:t>
            </a:r>
            <a:r>
              <a:rPr dirty="0" u="sng" sz="1200" spc="5" i="1">
                <a:solidFill>
                  <a:srgbClr val="004B6B"/>
                </a:solidFill>
                <a:uFill>
                  <a:solidFill>
                    <a:srgbClr val="004B6B"/>
                  </a:solidFill>
                </a:uFill>
                <a:latin typeface="Lucida Sans"/>
                <a:cs typeface="Lucida Sans"/>
                <a:hlinkClick r:id="rId5"/>
              </a:rPr>
              <a:t> </a:t>
            </a:r>
            <a:r>
              <a:rPr dirty="0" u="sng" sz="1200" i="1">
                <a:solidFill>
                  <a:srgbClr val="004B6B"/>
                </a:solidFill>
                <a:uFill>
                  <a:solidFill>
                    <a:srgbClr val="004B6B"/>
                  </a:solidFill>
                </a:uFill>
                <a:latin typeface="Lucida Sans"/>
                <a:cs typeface="Lucida Sans"/>
                <a:hlinkClick r:id="rId5"/>
              </a:rPr>
              <a:t>*Physic</a:t>
            </a:r>
            <a:r>
              <a:rPr dirty="0" u="sng" sz="1200" i="1">
                <a:solidFill>
                  <a:srgbClr val="004B6B"/>
                </a:solidFill>
                <a:uFill>
                  <a:solidFill>
                    <a:srgbClr val="004B6B"/>
                  </a:solidFill>
                </a:uFill>
                <a:latin typeface="Lucida Sans"/>
                <a:cs typeface="Lucida Sans"/>
              </a:rPr>
              <a:t>s</a:t>
            </a:r>
            <a:r>
              <a:rPr dirty="0" u="sng" sz="1200" spc="-20" i="1">
                <a:solidFill>
                  <a:srgbClr val="004B6B"/>
                </a:solidFill>
                <a:uFill>
                  <a:solidFill>
                    <a:srgbClr val="004B6B"/>
                  </a:solidFill>
                </a:uFill>
                <a:latin typeface="Lucida Sans"/>
                <a:cs typeface="Lucida Sans"/>
              </a:rPr>
              <a:t> </a:t>
            </a:r>
            <a:r>
              <a:rPr dirty="0" u="sng" sz="1200" spc="-10">
                <a:solidFill>
                  <a:srgbClr val="004B6B"/>
                </a:solidFill>
                <a:uFill>
                  <a:solidFill>
                    <a:srgbClr val="004B6B"/>
                  </a:solidFill>
                </a:uFill>
                <a:latin typeface="Lucida Sans"/>
                <a:cs typeface="Lucida Sans"/>
                <a:hlinkClick r:id="rId5"/>
              </a:rPr>
              <a:t>(2022</a:t>
            </a:r>
            <a:r>
              <a:rPr dirty="0" u="none" sz="1200" spc="-10">
                <a:solidFill>
                  <a:srgbClr val="004B6B"/>
                </a:solidFill>
                <a:latin typeface="Lucida Sans"/>
                <a:cs typeface="Lucida Sans"/>
                <a:hlinkClick r:id="rId5"/>
              </a:rPr>
              <a:t>)</a:t>
            </a:r>
            <a:endParaRPr sz="1200">
              <a:latin typeface="Lucida Sans"/>
              <a:cs typeface="Lucida Sans"/>
            </a:endParaRPr>
          </a:p>
        </p:txBody>
      </p:sp>
      <p:sp>
        <p:nvSpPr>
          <p:cNvPr id="14" name="object 1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6350" rIns="0" bIns="0" rtlCol="0" vert="horz">
            <a:spAutoFit/>
          </a:bodyPr>
          <a:lstStyle/>
          <a:p>
            <a:pPr marL="103505">
              <a:lnSpc>
                <a:spcPct val="100000"/>
              </a:lnSpc>
              <a:spcBef>
                <a:spcPts val="50"/>
              </a:spcBef>
            </a:pPr>
            <a:r>
              <a:rPr dirty="0" spc="80"/>
              <a:t>GREI</a:t>
            </a:r>
            <a:r>
              <a:rPr dirty="0" spc="25"/>
              <a:t> </a:t>
            </a:r>
            <a:r>
              <a:rPr dirty="0"/>
              <a:t>data</a:t>
            </a:r>
            <a:r>
              <a:rPr dirty="0" spc="30"/>
              <a:t> </a:t>
            </a:r>
            <a:r>
              <a:rPr dirty="0"/>
              <a:t>reuse</a:t>
            </a:r>
            <a:r>
              <a:rPr dirty="0" spc="30"/>
              <a:t> </a:t>
            </a:r>
            <a:r>
              <a:rPr dirty="0" spc="-20"/>
              <a:t>story</a:t>
            </a:r>
          </a:p>
          <a:p>
            <a:pPr marL="12700">
              <a:lnSpc>
                <a:spcPct val="100000"/>
              </a:lnSpc>
              <a:spcBef>
                <a:spcPts val="570"/>
              </a:spcBef>
            </a:pPr>
            <a:r>
              <a:rPr dirty="0"/>
              <a:t>Published</a:t>
            </a:r>
            <a:r>
              <a:rPr dirty="0" spc="250"/>
              <a:t> </a:t>
            </a:r>
            <a:r>
              <a:rPr dirty="0" spc="65"/>
              <a:t>YYYY-</a:t>
            </a:r>
            <a:r>
              <a:rPr dirty="0"/>
              <a:t>MM-</a:t>
            </a:r>
            <a:r>
              <a:rPr dirty="0" spc="-25"/>
              <a:t>DD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411810" y="5479191"/>
            <a:ext cx="4739640" cy="4445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4599"/>
              </a:lnSpc>
              <a:spcBef>
                <a:spcPts val="100"/>
              </a:spcBef>
            </a:pPr>
            <a:r>
              <a:rPr dirty="0" sz="1200" b="1">
                <a:solidFill>
                  <a:srgbClr val="004B6B"/>
                </a:solidFill>
                <a:latin typeface="Tahoma"/>
                <a:cs typeface="Tahoma"/>
              </a:rPr>
              <a:t>Watch:</a:t>
            </a:r>
            <a:r>
              <a:rPr dirty="0" sz="1200" spc="45" b="1">
                <a:solidFill>
                  <a:srgbClr val="004B6B"/>
                </a:solidFill>
                <a:latin typeface="Tahoma"/>
                <a:cs typeface="Tahoma"/>
              </a:rPr>
              <a:t> </a:t>
            </a:r>
            <a:r>
              <a:rPr dirty="0" u="sng" sz="1200">
                <a:solidFill>
                  <a:srgbClr val="004B6B"/>
                </a:solidFill>
                <a:uFill>
                  <a:solidFill>
                    <a:srgbClr val="004B6B"/>
                  </a:solidFill>
                </a:uFill>
                <a:latin typeface="Lucida Sans"/>
                <a:cs typeface="Lucida Sans"/>
                <a:hlinkClick r:id="rId6"/>
              </a:rPr>
              <a:t>Dr.</a:t>
            </a:r>
            <a:r>
              <a:rPr dirty="0" u="sng" sz="1200" spc="25">
                <a:solidFill>
                  <a:srgbClr val="004B6B"/>
                </a:solidFill>
                <a:uFill>
                  <a:solidFill>
                    <a:srgbClr val="004B6B"/>
                  </a:solidFill>
                </a:uFill>
                <a:latin typeface="Lucida Sans"/>
                <a:cs typeface="Lucida Sans"/>
                <a:hlinkClick r:id="rId6"/>
              </a:rPr>
              <a:t> </a:t>
            </a:r>
            <a:r>
              <a:rPr dirty="0" u="sng" sz="1200">
                <a:solidFill>
                  <a:srgbClr val="004B6B"/>
                </a:solidFill>
                <a:uFill>
                  <a:solidFill>
                    <a:srgbClr val="004B6B"/>
                  </a:solidFill>
                </a:uFill>
                <a:latin typeface="Lucida Sans"/>
                <a:cs typeface="Lucida Sans"/>
                <a:hlinkClick r:id="rId6"/>
              </a:rPr>
              <a:t>Zeidan</a:t>
            </a:r>
            <a:r>
              <a:rPr dirty="0" u="sng" sz="1200" spc="25">
                <a:solidFill>
                  <a:srgbClr val="004B6B"/>
                </a:solidFill>
                <a:uFill>
                  <a:solidFill>
                    <a:srgbClr val="004B6B"/>
                  </a:solidFill>
                </a:uFill>
                <a:latin typeface="Lucida Sans"/>
                <a:cs typeface="Lucida Sans"/>
                <a:hlinkClick r:id="rId6"/>
              </a:rPr>
              <a:t> </a:t>
            </a:r>
            <a:r>
              <a:rPr dirty="0" u="sng" sz="1200">
                <a:solidFill>
                  <a:srgbClr val="004B6B"/>
                </a:solidFill>
                <a:uFill>
                  <a:solidFill>
                    <a:srgbClr val="004B6B"/>
                  </a:solidFill>
                </a:uFill>
                <a:latin typeface="Lucida Sans"/>
                <a:cs typeface="Lucida Sans"/>
                <a:hlinkClick r:id="rId6"/>
              </a:rPr>
              <a:t>discusses</a:t>
            </a:r>
            <a:r>
              <a:rPr dirty="0" u="sng" sz="1200" spc="25">
                <a:solidFill>
                  <a:srgbClr val="004B6B"/>
                </a:solidFill>
                <a:uFill>
                  <a:solidFill>
                    <a:srgbClr val="004B6B"/>
                  </a:solidFill>
                </a:uFill>
                <a:latin typeface="Lucida Sans"/>
                <a:cs typeface="Lucida Sans"/>
                <a:hlinkClick r:id="rId6"/>
              </a:rPr>
              <a:t> </a:t>
            </a:r>
            <a:r>
              <a:rPr dirty="0" u="sng" sz="1200">
                <a:solidFill>
                  <a:srgbClr val="004B6B"/>
                </a:solidFill>
                <a:uFill>
                  <a:solidFill>
                    <a:srgbClr val="004B6B"/>
                  </a:solidFill>
                </a:uFill>
                <a:latin typeface="Lucida Sans"/>
                <a:cs typeface="Lucida Sans"/>
                <a:hlinkClick r:id="rId6"/>
              </a:rPr>
              <a:t>his</a:t>
            </a:r>
            <a:r>
              <a:rPr dirty="0" u="sng" sz="1200" spc="25">
                <a:solidFill>
                  <a:srgbClr val="004B6B"/>
                </a:solidFill>
                <a:uFill>
                  <a:solidFill>
                    <a:srgbClr val="004B6B"/>
                  </a:solidFill>
                </a:uFill>
                <a:latin typeface="Lucida Sans"/>
                <a:cs typeface="Lucida Sans"/>
                <a:hlinkClick r:id="rId6"/>
              </a:rPr>
              <a:t> </a:t>
            </a:r>
            <a:r>
              <a:rPr dirty="0" u="sng" sz="1200">
                <a:solidFill>
                  <a:srgbClr val="004B6B"/>
                </a:solidFill>
                <a:uFill>
                  <a:solidFill>
                    <a:srgbClr val="004B6B"/>
                  </a:solidFill>
                </a:uFill>
                <a:latin typeface="Lucida Sans"/>
                <a:cs typeface="Lucida Sans"/>
                <a:hlinkClick r:id="rId6"/>
              </a:rPr>
              <a:t>students’</a:t>
            </a:r>
            <a:r>
              <a:rPr dirty="0" u="none" sz="1200" spc="25">
                <a:solidFill>
                  <a:srgbClr val="004B6B"/>
                </a:solidFill>
                <a:latin typeface="Lucida Sans"/>
                <a:cs typeface="Lucida Sans"/>
                <a:hlinkClick r:id="rId6"/>
              </a:rPr>
              <a:t> </a:t>
            </a:r>
            <a:r>
              <a:rPr dirty="0" u="sng" sz="1200">
                <a:solidFill>
                  <a:srgbClr val="004B6B"/>
                </a:solidFill>
                <a:uFill>
                  <a:solidFill>
                    <a:srgbClr val="004B6B"/>
                  </a:solidFill>
                </a:uFill>
                <a:latin typeface="Lucida Sans"/>
                <a:cs typeface="Lucida Sans"/>
                <a:hlinkClick r:id="rId6"/>
              </a:rPr>
              <a:t>pro</a:t>
            </a:r>
            <a:r>
              <a:rPr dirty="0" u="none" sz="1200">
                <a:solidFill>
                  <a:srgbClr val="004B6B"/>
                </a:solidFill>
                <a:latin typeface="Lucida Sans"/>
                <a:cs typeface="Lucida Sans"/>
                <a:hlinkClick r:id="rId6"/>
              </a:rPr>
              <a:t>j</a:t>
            </a:r>
            <a:r>
              <a:rPr dirty="0" u="sng" sz="1200">
                <a:solidFill>
                  <a:srgbClr val="004B6B"/>
                </a:solidFill>
                <a:uFill>
                  <a:solidFill>
                    <a:srgbClr val="004B6B"/>
                  </a:solidFill>
                </a:uFill>
                <a:latin typeface="Lucida Sans"/>
                <a:cs typeface="Lucida Sans"/>
                <a:hlinkClick r:id="rId6"/>
              </a:rPr>
              <a:t>ects</a:t>
            </a:r>
            <a:r>
              <a:rPr dirty="0" u="sng" sz="1200" spc="25">
                <a:solidFill>
                  <a:srgbClr val="004B6B"/>
                </a:solidFill>
                <a:uFill>
                  <a:solidFill>
                    <a:srgbClr val="004B6B"/>
                  </a:solidFill>
                </a:uFill>
                <a:latin typeface="Lucida Sans"/>
                <a:cs typeface="Lucida Sans"/>
                <a:hlinkClick r:id="rId6"/>
              </a:rPr>
              <a:t> </a:t>
            </a:r>
            <a:r>
              <a:rPr dirty="0" u="sng" sz="1200">
                <a:solidFill>
                  <a:srgbClr val="004B6B"/>
                </a:solidFill>
                <a:uFill>
                  <a:solidFill>
                    <a:srgbClr val="004B6B"/>
                  </a:solidFill>
                </a:uFill>
                <a:latin typeface="Lucida Sans"/>
                <a:cs typeface="Lucida Sans"/>
                <a:hlinkClick r:id="rId6"/>
              </a:rPr>
              <a:t>at</a:t>
            </a:r>
            <a:r>
              <a:rPr dirty="0" u="sng" sz="1200" spc="25">
                <a:solidFill>
                  <a:srgbClr val="004B6B"/>
                </a:solidFill>
                <a:uFill>
                  <a:solidFill>
                    <a:srgbClr val="004B6B"/>
                  </a:solidFill>
                </a:uFill>
                <a:latin typeface="Lucida Sans"/>
                <a:cs typeface="Lucida Sans"/>
                <a:hlinkClick r:id="rId6"/>
              </a:rPr>
              <a:t> </a:t>
            </a:r>
            <a:r>
              <a:rPr dirty="0" u="sng" sz="1200">
                <a:solidFill>
                  <a:srgbClr val="004B6B"/>
                </a:solidFill>
                <a:uFill>
                  <a:solidFill>
                    <a:srgbClr val="004B6B"/>
                  </a:solidFill>
                </a:uFill>
                <a:latin typeface="Lucida Sans"/>
                <a:cs typeface="Lucida Sans"/>
                <a:hlinkClick r:id="rId6"/>
              </a:rPr>
              <a:t>the</a:t>
            </a:r>
            <a:r>
              <a:rPr dirty="0" u="sng" sz="1200" spc="25">
                <a:solidFill>
                  <a:srgbClr val="004B6B"/>
                </a:solidFill>
                <a:uFill>
                  <a:solidFill>
                    <a:srgbClr val="004B6B"/>
                  </a:solidFill>
                </a:uFill>
                <a:latin typeface="Lucida Sans"/>
                <a:cs typeface="Lucida Sans"/>
                <a:hlinkClick r:id="rId6"/>
              </a:rPr>
              <a:t> </a:t>
            </a:r>
            <a:r>
              <a:rPr dirty="0" u="sng" sz="1200" spc="-20">
                <a:solidFill>
                  <a:srgbClr val="004B6B"/>
                </a:solidFill>
                <a:uFill>
                  <a:solidFill>
                    <a:srgbClr val="004B6B"/>
                  </a:solidFill>
                </a:uFill>
                <a:latin typeface="Lucida Sans"/>
                <a:cs typeface="Lucida Sans"/>
                <a:hlinkClick r:id="rId6"/>
              </a:rPr>
              <a:t>2025</a:t>
            </a:r>
            <a:r>
              <a:rPr dirty="0" u="none" sz="1200" spc="-20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u="sng" sz="1200">
                <a:solidFill>
                  <a:srgbClr val="004B6B"/>
                </a:solidFill>
                <a:uFill>
                  <a:solidFill>
                    <a:srgbClr val="004B6B"/>
                  </a:solidFill>
                </a:uFill>
                <a:latin typeface="Lucida Sans"/>
                <a:cs typeface="Lucida Sans"/>
                <a:hlinkClick r:id="rId6"/>
              </a:rPr>
              <a:t>Vivli</a:t>
            </a:r>
            <a:r>
              <a:rPr dirty="0" u="sng" sz="1200" spc="50">
                <a:solidFill>
                  <a:srgbClr val="004B6B"/>
                </a:solidFill>
                <a:uFill>
                  <a:solidFill>
                    <a:srgbClr val="004B6B"/>
                  </a:solidFill>
                </a:uFill>
                <a:latin typeface="Lucida Sans"/>
                <a:cs typeface="Lucida Sans"/>
                <a:hlinkClick r:id="rId6"/>
              </a:rPr>
              <a:t> </a:t>
            </a:r>
            <a:r>
              <a:rPr dirty="0" u="sng" sz="1200">
                <a:solidFill>
                  <a:srgbClr val="004B6B"/>
                </a:solidFill>
                <a:uFill>
                  <a:solidFill>
                    <a:srgbClr val="004B6B"/>
                  </a:solidFill>
                </a:uFill>
                <a:latin typeface="Lucida Sans"/>
                <a:cs typeface="Lucida Sans"/>
                <a:hlinkClick r:id="rId6"/>
              </a:rPr>
              <a:t>Annual</a:t>
            </a:r>
            <a:r>
              <a:rPr dirty="0" u="sng" sz="1200" spc="50">
                <a:solidFill>
                  <a:srgbClr val="004B6B"/>
                </a:solidFill>
                <a:uFill>
                  <a:solidFill>
                    <a:srgbClr val="004B6B"/>
                  </a:solidFill>
                </a:uFill>
                <a:latin typeface="Lucida Sans"/>
                <a:cs typeface="Lucida Sans"/>
                <a:hlinkClick r:id="rId6"/>
              </a:rPr>
              <a:t> </a:t>
            </a:r>
            <a:r>
              <a:rPr dirty="0" u="sng" sz="1200" spc="-10">
                <a:solidFill>
                  <a:srgbClr val="004B6B"/>
                </a:solidFill>
                <a:uFill>
                  <a:solidFill>
                    <a:srgbClr val="004B6B"/>
                  </a:solidFill>
                </a:uFill>
                <a:latin typeface="Lucida Sans"/>
                <a:cs typeface="Lucida Sans"/>
                <a:hlinkClick r:id="rId6"/>
              </a:rPr>
              <a:t>Meeting</a:t>
            </a:r>
            <a:endParaRPr sz="1200">
              <a:latin typeface="Lucida Sans"/>
              <a:cs typeface="Lucida San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810060" y="8655808"/>
            <a:ext cx="124206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Omran</a:t>
            </a:r>
            <a:r>
              <a:rPr dirty="0" sz="1200" spc="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Saifi,</a:t>
            </a:r>
            <a:r>
              <a:rPr dirty="0" sz="1200" spc="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 spc="-25">
                <a:solidFill>
                  <a:srgbClr val="004B6B"/>
                </a:solidFill>
                <a:latin typeface="Lucida Sans"/>
                <a:cs typeface="Lucida Sans"/>
              </a:rPr>
              <a:t>MD</a:t>
            </a:r>
            <a:endParaRPr sz="1200">
              <a:latin typeface="Lucida Sans"/>
              <a:cs typeface="Lucida San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52158" y="5660999"/>
            <a:ext cx="12153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Majd</a:t>
            </a:r>
            <a:r>
              <a:rPr dirty="0" sz="1200" spc="-20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Kayali,</a:t>
            </a:r>
            <a:r>
              <a:rPr dirty="0" sz="1200" spc="-1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 spc="-25">
                <a:solidFill>
                  <a:srgbClr val="004B6B"/>
                </a:solidFill>
                <a:latin typeface="Lucida Sans"/>
                <a:cs typeface="Lucida Sans"/>
              </a:rPr>
              <a:t>MD</a:t>
            </a:r>
            <a:endParaRPr sz="1200">
              <a:latin typeface="Lucida Sans"/>
              <a:cs typeface="Lucida San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525025" y="2616203"/>
            <a:ext cx="1812289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60">
                <a:solidFill>
                  <a:srgbClr val="004B6B"/>
                </a:solidFill>
                <a:latin typeface="Lucida Sans"/>
                <a:cs typeface="Lucida Sans"/>
              </a:rPr>
              <a:t>Joseph</a:t>
            </a:r>
            <a:r>
              <a:rPr dirty="0" sz="1200" spc="30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Abi</a:t>
            </a:r>
            <a:r>
              <a:rPr dirty="0" sz="1200" spc="3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 spc="45">
                <a:solidFill>
                  <a:srgbClr val="004B6B"/>
                </a:solidFill>
                <a:latin typeface="Lucida Sans"/>
                <a:cs typeface="Lucida Sans"/>
              </a:rPr>
              <a:t>Jaoude,</a:t>
            </a:r>
            <a:r>
              <a:rPr dirty="0" sz="1200" spc="30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 spc="-25">
                <a:solidFill>
                  <a:srgbClr val="004B6B"/>
                </a:solidFill>
                <a:latin typeface="Lucida Sans"/>
                <a:cs typeface="Lucida Sans"/>
              </a:rPr>
              <a:t>MD</a:t>
            </a:r>
            <a:endParaRPr sz="1200">
              <a:latin typeface="Lucida Sans"/>
              <a:cs typeface="Lucida Sans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2705775" y="4113504"/>
            <a:ext cx="47625" cy="47625"/>
          </a:xfrm>
          <a:custGeom>
            <a:avLst/>
            <a:gdLst/>
            <a:ahLst/>
            <a:cxnLst/>
            <a:rect l="l" t="t" r="r" b="b"/>
            <a:pathLst>
              <a:path w="47625" h="47625">
                <a:moveTo>
                  <a:pt x="26970" y="47624"/>
                </a:moveTo>
                <a:lnTo>
                  <a:pt x="20654" y="47624"/>
                </a:lnTo>
                <a:lnTo>
                  <a:pt x="17617" y="47020"/>
                </a:lnTo>
                <a:lnTo>
                  <a:pt x="0" y="26970"/>
                </a:lnTo>
                <a:lnTo>
                  <a:pt x="0" y="20654"/>
                </a:lnTo>
                <a:lnTo>
                  <a:pt x="20654" y="0"/>
                </a:lnTo>
                <a:lnTo>
                  <a:pt x="26970" y="0"/>
                </a:lnTo>
                <a:lnTo>
                  <a:pt x="47625" y="23812"/>
                </a:lnTo>
                <a:lnTo>
                  <a:pt x="47624" y="26970"/>
                </a:lnTo>
                <a:lnTo>
                  <a:pt x="26970" y="47624"/>
                </a:lnTo>
                <a:close/>
              </a:path>
            </a:pathLst>
          </a:custGeom>
          <a:solidFill>
            <a:srgbClr val="004B6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2705775" y="4951704"/>
            <a:ext cx="47625" cy="47625"/>
          </a:xfrm>
          <a:custGeom>
            <a:avLst/>
            <a:gdLst/>
            <a:ahLst/>
            <a:cxnLst/>
            <a:rect l="l" t="t" r="r" b="b"/>
            <a:pathLst>
              <a:path w="47625" h="47625">
                <a:moveTo>
                  <a:pt x="26970" y="47624"/>
                </a:moveTo>
                <a:lnTo>
                  <a:pt x="20654" y="47624"/>
                </a:lnTo>
                <a:lnTo>
                  <a:pt x="17617" y="47020"/>
                </a:lnTo>
                <a:lnTo>
                  <a:pt x="0" y="26970"/>
                </a:lnTo>
                <a:lnTo>
                  <a:pt x="0" y="20654"/>
                </a:lnTo>
                <a:lnTo>
                  <a:pt x="20654" y="0"/>
                </a:lnTo>
                <a:lnTo>
                  <a:pt x="26970" y="0"/>
                </a:lnTo>
                <a:lnTo>
                  <a:pt x="47625" y="23812"/>
                </a:lnTo>
                <a:lnTo>
                  <a:pt x="47624" y="26970"/>
                </a:lnTo>
                <a:lnTo>
                  <a:pt x="26970" y="47624"/>
                </a:lnTo>
                <a:close/>
              </a:path>
            </a:pathLst>
          </a:custGeom>
          <a:solidFill>
            <a:srgbClr val="004B6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2705775" y="5370804"/>
            <a:ext cx="47625" cy="47625"/>
          </a:xfrm>
          <a:custGeom>
            <a:avLst/>
            <a:gdLst/>
            <a:ahLst/>
            <a:cxnLst/>
            <a:rect l="l" t="t" r="r" b="b"/>
            <a:pathLst>
              <a:path w="47625" h="47625">
                <a:moveTo>
                  <a:pt x="26970" y="47624"/>
                </a:moveTo>
                <a:lnTo>
                  <a:pt x="20654" y="47624"/>
                </a:lnTo>
                <a:lnTo>
                  <a:pt x="17617" y="47020"/>
                </a:lnTo>
                <a:lnTo>
                  <a:pt x="0" y="26970"/>
                </a:lnTo>
                <a:lnTo>
                  <a:pt x="0" y="20654"/>
                </a:lnTo>
                <a:lnTo>
                  <a:pt x="20654" y="0"/>
                </a:lnTo>
                <a:lnTo>
                  <a:pt x="26970" y="0"/>
                </a:lnTo>
                <a:lnTo>
                  <a:pt x="47625" y="23812"/>
                </a:lnTo>
                <a:lnTo>
                  <a:pt x="47624" y="26970"/>
                </a:lnTo>
                <a:lnTo>
                  <a:pt x="26970" y="47624"/>
                </a:lnTo>
                <a:close/>
              </a:path>
            </a:pathLst>
          </a:custGeom>
          <a:solidFill>
            <a:srgbClr val="004B6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 txBox="1"/>
          <p:nvPr/>
        </p:nvSpPr>
        <p:spPr>
          <a:xfrm>
            <a:off x="2597825" y="3256889"/>
            <a:ext cx="4883785" cy="27457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178435">
              <a:lnSpc>
                <a:spcPct val="114599"/>
              </a:lnSpc>
              <a:spcBef>
                <a:spcPts val="100"/>
              </a:spcBef>
            </a:pPr>
            <a:r>
              <a:rPr dirty="0" sz="1200" b="1">
                <a:solidFill>
                  <a:srgbClr val="004B6B"/>
                </a:solidFill>
                <a:latin typeface="Tahoma"/>
                <a:cs typeface="Tahoma"/>
              </a:rPr>
              <a:t>Current</a:t>
            </a:r>
            <a:r>
              <a:rPr dirty="0" sz="1200" spc="105" b="1">
                <a:solidFill>
                  <a:srgbClr val="004B6B"/>
                </a:solidFill>
                <a:latin typeface="Tahoma"/>
                <a:cs typeface="Tahoma"/>
              </a:rPr>
              <a:t> </a:t>
            </a:r>
            <a:r>
              <a:rPr dirty="0" sz="1200" b="1">
                <a:solidFill>
                  <a:srgbClr val="004B6B"/>
                </a:solidFill>
                <a:latin typeface="Tahoma"/>
                <a:cs typeface="Tahoma"/>
              </a:rPr>
              <a:t>position:</a:t>
            </a:r>
            <a:r>
              <a:rPr dirty="0" sz="1200" spc="110" b="1">
                <a:solidFill>
                  <a:srgbClr val="004B6B"/>
                </a:solidFill>
                <a:latin typeface="Tahoma"/>
                <a:cs typeface="Tahoma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Cardiology</a:t>
            </a:r>
            <a:r>
              <a:rPr dirty="0" sz="1200" spc="8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Fellow,</a:t>
            </a:r>
            <a:r>
              <a:rPr dirty="0" sz="1200" spc="8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Mercy</a:t>
            </a:r>
            <a:r>
              <a:rPr dirty="0" sz="1200" spc="8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Health–St.</a:t>
            </a:r>
            <a:r>
              <a:rPr dirty="0" sz="1200" spc="8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 spc="-10">
                <a:solidFill>
                  <a:srgbClr val="004B6B"/>
                </a:solidFill>
                <a:latin typeface="Lucida Sans"/>
                <a:cs typeface="Lucida Sans"/>
              </a:rPr>
              <a:t>Vincent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Medical</a:t>
            </a:r>
            <a:r>
              <a:rPr dirty="0" sz="1200" spc="9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 spc="-10">
                <a:solidFill>
                  <a:srgbClr val="004B6B"/>
                </a:solidFill>
                <a:latin typeface="Lucida Sans"/>
                <a:cs typeface="Lucida Sans"/>
              </a:rPr>
              <a:t>Center</a:t>
            </a:r>
            <a:endParaRPr sz="1200">
              <a:latin typeface="Lucida Sans"/>
              <a:cs typeface="Lucida Sans"/>
            </a:endParaRPr>
          </a:p>
          <a:p>
            <a:pPr marL="12700">
              <a:lnSpc>
                <a:spcPct val="100000"/>
              </a:lnSpc>
              <a:spcBef>
                <a:spcPts val="1095"/>
              </a:spcBef>
            </a:pPr>
            <a:r>
              <a:rPr dirty="0" sz="1200" b="1">
                <a:solidFill>
                  <a:srgbClr val="004B6B"/>
                </a:solidFill>
                <a:latin typeface="Tahoma"/>
                <a:cs typeface="Tahoma"/>
              </a:rPr>
              <a:t>Key</a:t>
            </a:r>
            <a:r>
              <a:rPr dirty="0" sz="1200" spc="15" b="1">
                <a:solidFill>
                  <a:srgbClr val="004B6B"/>
                </a:solidFill>
                <a:latin typeface="Tahoma"/>
                <a:cs typeface="Tahoma"/>
              </a:rPr>
              <a:t> </a:t>
            </a:r>
            <a:r>
              <a:rPr dirty="0" sz="1200" spc="-10" b="1">
                <a:solidFill>
                  <a:srgbClr val="004B6B"/>
                </a:solidFill>
                <a:latin typeface="Tahoma"/>
                <a:cs typeface="Tahoma"/>
              </a:rPr>
              <a:t>points:</a:t>
            </a:r>
            <a:endParaRPr sz="1200">
              <a:latin typeface="Tahoma"/>
              <a:cs typeface="Tahoma"/>
            </a:endParaRPr>
          </a:p>
          <a:p>
            <a:pPr marL="271145" marR="339090">
              <a:lnSpc>
                <a:spcPct val="114599"/>
              </a:lnSpc>
            </a:pP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While in medical school, Kayali examined whether </a:t>
            </a:r>
            <a:r>
              <a:rPr dirty="0" sz="1200" spc="-10">
                <a:solidFill>
                  <a:srgbClr val="004B6B"/>
                </a:solidFill>
                <a:latin typeface="Lucida Sans"/>
                <a:cs typeface="Lucida Sans"/>
              </a:rPr>
              <a:t>triple-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negative</a:t>
            </a:r>
            <a:r>
              <a:rPr dirty="0" sz="1200" spc="10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breast</a:t>
            </a:r>
            <a:r>
              <a:rPr dirty="0" sz="1200" spc="10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cancer</a:t>
            </a:r>
            <a:r>
              <a:rPr dirty="0" sz="1200" spc="110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patients</a:t>
            </a:r>
            <a:r>
              <a:rPr dirty="0" sz="1200" spc="10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treated</a:t>
            </a:r>
            <a:r>
              <a:rPr dirty="0" sz="1200" spc="110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with</a:t>
            </a:r>
            <a:r>
              <a:rPr dirty="0" sz="1200" spc="10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 spc="-10">
                <a:solidFill>
                  <a:srgbClr val="004B6B"/>
                </a:solidFill>
                <a:latin typeface="Lucida Sans"/>
                <a:cs typeface="Lucida Sans"/>
              </a:rPr>
              <a:t>systemic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therapy and mastectomy also benefitted from </a:t>
            </a:r>
            <a:r>
              <a:rPr dirty="0" sz="1200" spc="-10">
                <a:solidFill>
                  <a:srgbClr val="004B6B"/>
                </a:solidFill>
                <a:latin typeface="Lucida Sans"/>
                <a:cs typeface="Lucida Sans"/>
              </a:rPr>
              <a:t>post-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mastectomy</a:t>
            </a:r>
            <a:r>
              <a:rPr dirty="0" sz="1200" spc="120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radiation</a:t>
            </a:r>
            <a:r>
              <a:rPr dirty="0" sz="1200" spc="12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 spc="-10">
                <a:solidFill>
                  <a:srgbClr val="004B6B"/>
                </a:solidFill>
                <a:latin typeface="Lucida Sans"/>
                <a:cs typeface="Lucida Sans"/>
              </a:rPr>
              <a:t>therapy.</a:t>
            </a:r>
            <a:endParaRPr sz="1200">
              <a:latin typeface="Lucida Sans"/>
              <a:cs typeface="Lucida Sans"/>
            </a:endParaRPr>
          </a:p>
          <a:p>
            <a:pPr marL="271145" marR="295910">
              <a:lnSpc>
                <a:spcPct val="114599"/>
              </a:lnSpc>
            </a:pP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The</a:t>
            </a:r>
            <a:r>
              <a:rPr dirty="0" sz="1200" spc="3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research</a:t>
            </a:r>
            <a:r>
              <a:rPr dirty="0" sz="1200" spc="3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team</a:t>
            </a:r>
            <a:r>
              <a:rPr dirty="0" sz="1200" spc="40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used</a:t>
            </a:r>
            <a:r>
              <a:rPr dirty="0" sz="1200" spc="3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the</a:t>
            </a:r>
            <a:r>
              <a:rPr dirty="0" sz="1200" spc="40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Vivli</a:t>
            </a:r>
            <a:r>
              <a:rPr dirty="0" sz="1200" spc="3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platform</a:t>
            </a:r>
            <a:r>
              <a:rPr dirty="0" sz="1200" spc="40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to</a:t>
            </a:r>
            <a:r>
              <a:rPr dirty="0" sz="1200" spc="3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look</a:t>
            </a:r>
            <a:r>
              <a:rPr dirty="0" sz="1200" spc="3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at</a:t>
            </a:r>
            <a:r>
              <a:rPr dirty="0" sz="1200" spc="40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 spc="-20">
                <a:solidFill>
                  <a:srgbClr val="004B6B"/>
                </a:solidFill>
                <a:latin typeface="Lucida Sans"/>
                <a:cs typeface="Lucida Sans"/>
              </a:rPr>
              <a:t>data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from</a:t>
            </a:r>
            <a:r>
              <a:rPr dirty="0" sz="1200" spc="1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participants</a:t>
            </a:r>
            <a:r>
              <a:rPr dirty="0" sz="1200" spc="20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in</a:t>
            </a:r>
            <a:r>
              <a:rPr dirty="0" sz="1200" spc="20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the</a:t>
            </a:r>
            <a:r>
              <a:rPr dirty="0" sz="1200" spc="1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 spc="80">
                <a:solidFill>
                  <a:srgbClr val="004B6B"/>
                </a:solidFill>
                <a:latin typeface="Lucida Sans"/>
                <a:cs typeface="Lucida Sans"/>
              </a:rPr>
              <a:t>BEATRICE</a:t>
            </a:r>
            <a:r>
              <a:rPr dirty="0" sz="1200" spc="20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 spc="-10">
                <a:solidFill>
                  <a:srgbClr val="004B6B"/>
                </a:solidFill>
                <a:latin typeface="Lucida Sans"/>
                <a:cs typeface="Lucida Sans"/>
              </a:rPr>
              <a:t>trial.</a:t>
            </a:r>
            <a:endParaRPr sz="1200">
              <a:latin typeface="Lucida Sans"/>
              <a:cs typeface="Lucida Sans"/>
            </a:endParaRPr>
          </a:p>
          <a:p>
            <a:pPr marL="271145" marR="375920">
              <a:lnSpc>
                <a:spcPct val="114599"/>
              </a:lnSpc>
            </a:pP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They found that very few patients benefitted from </a:t>
            </a:r>
            <a:r>
              <a:rPr dirty="0" sz="1200" spc="-10">
                <a:solidFill>
                  <a:srgbClr val="004B6B"/>
                </a:solidFill>
                <a:latin typeface="Lucida Sans"/>
                <a:cs typeface="Lucida Sans"/>
              </a:rPr>
              <a:t>post-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mastectomy</a:t>
            </a:r>
            <a:r>
              <a:rPr dirty="0" sz="1200" spc="120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radiation</a:t>
            </a:r>
            <a:r>
              <a:rPr dirty="0" sz="1200" spc="12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 spc="-10">
                <a:solidFill>
                  <a:srgbClr val="004B6B"/>
                </a:solidFill>
                <a:latin typeface="Lucida Sans"/>
                <a:cs typeface="Lucida Sans"/>
              </a:rPr>
              <a:t>therapy.</a:t>
            </a:r>
            <a:endParaRPr sz="1200">
              <a:latin typeface="Lucida Sans"/>
              <a:cs typeface="Lucida Sans"/>
            </a:endParaRPr>
          </a:p>
          <a:p>
            <a:pPr marL="12700">
              <a:lnSpc>
                <a:spcPct val="100000"/>
              </a:lnSpc>
              <a:spcBef>
                <a:spcPts val="945"/>
              </a:spcBef>
            </a:pPr>
            <a:r>
              <a:rPr dirty="0" sz="1200" b="1">
                <a:solidFill>
                  <a:srgbClr val="004B6B"/>
                </a:solidFill>
                <a:latin typeface="Tahoma"/>
                <a:cs typeface="Tahoma"/>
              </a:rPr>
              <a:t>Read</a:t>
            </a:r>
            <a:r>
              <a:rPr dirty="0" sz="1200" spc="-15" b="1">
                <a:solidFill>
                  <a:srgbClr val="004B6B"/>
                </a:solidFill>
                <a:latin typeface="Tahoma"/>
                <a:cs typeface="Tahoma"/>
              </a:rPr>
              <a:t> </a:t>
            </a:r>
            <a:r>
              <a:rPr dirty="0" sz="1200" b="1">
                <a:solidFill>
                  <a:srgbClr val="004B6B"/>
                </a:solidFill>
                <a:latin typeface="Tahoma"/>
                <a:cs typeface="Tahoma"/>
              </a:rPr>
              <a:t>more:</a:t>
            </a:r>
            <a:r>
              <a:rPr dirty="0" sz="1200" spc="-10" b="1">
                <a:solidFill>
                  <a:srgbClr val="004B6B"/>
                </a:solidFill>
                <a:latin typeface="Tahoma"/>
                <a:cs typeface="Tahoma"/>
              </a:rPr>
              <a:t> </a:t>
            </a:r>
            <a:r>
              <a:rPr dirty="0" u="sng" sz="1200">
                <a:solidFill>
                  <a:srgbClr val="004B6B"/>
                </a:solidFill>
                <a:uFill>
                  <a:solidFill>
                    <a:srgbClr val="004B6B"/>
                  </a:solidFill>
                </a:uFill>
                <a:latin typeface="Lucida Sans"/>
                <a:cs typeface="Lucida Sans"/>
                <a:hlinkClick r:id="rId2"/>
              </a:rPr>
              <a:t>Kayali</a:t>
            </a:r>
            <a:r>
              <a:rPr dirty="0" u="none" sz="1200">
                <a:solidFill>
                  <a:srgbClr val="004B6B"/>
                </a:solidFill>
                <a:latin typeface="Lucida Sans"/>
                <a:cs typeface="Lucida Sans"/>
                <a:hlinkClick r:id="rId2"/>
              </a:rPr>
              <a:t>,</a:t>
            </a:r>
            <a:r>
              <a:rPr dirty="0" u="sng" sz="1200" spc="60">
                <a:solidFill>
                  <a:srgbClr val="004B6B"/>
                </a:solidFill>
                <a:uFill>
                  <a:solidFill>
                    <a:srgbClr val="004B6B"/>
                  </a:solidFill>
                </a:uFill>
                <a:latin typeface="Lucida Sans"/>
                <a:cs typeface="Lucida Sans"/>
                <a:hlinkClick r:id="rId2"/>
              </a:rPr>
              <a:t> </a:t>
            </a:r>
            <a:r>
              <a:rPr dirty="0" u="sng" sz="1200" spc="-10">
                <a:solidFill>
                  <a:srgbClr val="004B6B"/>
                </a:solidFill>
                <a:uFill>
                  <a:solidFill>
                    <a:srgbClr val="004B6B"/>
                  </a:solidFill>
                </a:uFill>
                <a:latin typeface="Lucida Sans"/>
                <a:cs typeface="Lucida Sans"/>
                <a:hlinkClick r:id="rId2"/>
              </a:rPr>
              <a:t>M.</a:t>
            </a:r>
            <a:r>
              <a:rPr dirty="0" u="none" sz="1200" spc="-10">
                <a:solidFill>
                  <a:srgbClr val="004B6B"/>
                </a:solidFill>
                <a:latin typeface="Lucida Sans"/>
                <a:cs typeface="Lucida Sans"/>
                <a:hlinkClick r:id="rId2"/>
              </a:rPr>
              <a:t>,</a:t>
            </a:r>
            <a:r>
              <a:rPr dirty="0" u="sng" sz="1200" spc="80">
                <a:solidFill>
                  <a:srgbClr val="004B6B"/>
                </a:solidFill>
                <a:uFill>
                  <a:solidFill>
                    <a:srgbClr val="004B6B"/>
                  </a:solidFill>
                </a:uFill>
                <a:latin typeface="Lucida Sans"/>
                <a:cs typeface="Lucida Sans"/>
                <a:hlinkClick r:id="rId2"/>
              </a:rPr>
              <a:t> </a:t>
            </a:r>
            <a:r>
              <a:rPr dirty="0" u="sng" sz="1200">
                <a:solidFill>
                  <a:srgbClr val="004B6B"/>
                </a:solidFill>
                <a:uFill>
                  <a:solidFill>
                    <a:srgbClr val="004B6B"/>
                  </a:solidFill>
                </a:uFill>
                <a:latin typeface="Lucida Sans"/>
                <a:cs typeface="Lucida Sans"/>
                <a:hlinkClick r:id="rId2"/>
              </a:rPr>
              <a:t>et</a:t>
            </a:r>
            <a:r>
              <a:rPr dirty="0" u="sng" sz="1200" spc="-35">
                <a:solidFill>
                  <a:srgbClr val="004B6B"/>
                </a:solidFill>
                <a:uFill>
                  <a:solidFill>
                    <a:srgbClr val="004B6B"/>
                  </a:solidFill>
                </a:uFill>
                <a:latin typeface="Lucida Sans"/>
                <a:cs typeface="Lucida Sans"/>
                <a:hlinkClick r:id="rId2"/>
              </a:rPr>
              <a:t> </a:t>
            </a:r>
            <a:r>
              <a:rPr dirty="0" u="sng" sz="1200" spc="-10">
                <a:solidFill>
                  <a:srgbClr val="004B6B"/>
                </a:solidFill>
                <a:uFill>
                  <a:solidFill>
                    <a:srgbClr val="004B6B"/>
                  </a:solidFill>
                </a:uFill>
                <a:latin typeface="Lucida Sans"/>
                <a:cs typeface="Lucida Sans"/>
                <a:hlinkClick r:id="rId2"/>
              </a:rPr>
              <a:t>al.</a:t>
            </a:r>
            <a:r>
              <a:rPr dirty="0" u="none" sz="1200" spc="-10">
                <a:solidFill>
                  <a:srgbClr val="004B6B"/>
                </a:solidFill>
                <a:latin typeface="Lucida Sans"/>
                <a:cs typeface="Lucida Sans"/>
                <a:hlinkClick r:id="rId2"/>
              </a:rPr>
              <a:t>,</a:t>
            </a:r>
            <a:r>
              <a:rPr dirty="0" u="sng" sz="1200" spc="95" i="1">
                <a:solidFill>
                  <a:srgbClr val="004B6B"/>
                </a:solidFill>
                <a:uFill>
                  <a:solidFill>
                    <a:srgbClr val="004B6B"/>
                  </a:solidFill>
                </a:uFill>
                <a:latin typeface="Lucida Sans"/>
                <a:cs typeface="Lucida Sans"/>
                <a:hlinkClick r:id="rId2"/>
              </a:rPr>
              <a:t> </a:t>
            </a:r>
            <a:r>
              <a:rPr dirty="0" u="sng" sz="1200" i="1">
                <a:solidFill>
                  <a:srgbClr val="004B6B"/>
                </a:solidFill>
                <a:uFill>
                  <a:solidFill>
                    <a:srgbClr val="004B6B"/>
                  </a:solidFill>
                </a:uFill>
                <a:latin typeface="Lucida Sans"/>
                <a:cs typeface="Lucida Sans"/>
                <a:hlinkClick r:id="rId2"/>
              </a:rPr>
              <a:t>Annals</a:t>
            </a:r>
            <a:r>
              <a:rPr dirty="0" u="sng" sz="1200" spc="-35" i="1">
                <a:solidFill>
                  <a:srgbClr val="004B6B"/>
                </a:solidFill>
                <a:uFill>
                  <a:solidFill>
                    <a:srgbClr val="004B6B"/>
                  </a:solidFill>
                </a:uFill>
                <a:latin typeface="Lucida Sans"/>
                <a:cs typeface="Lucida Sans"/>
                <a:hlinkClick r:id="rId2"/>
              </a:rPr>
              <a:t> </a:t>
            </a:r>
            <a:r>
              <a:rPr dirty="0" u="sng" sz="1200" i="1">
                <a:solidFill>
                  <a:srgbClr val="004B6B"/>
                </a:solidFill>
                <a:uFill>
                  <a:solidFill>
                    <a:srgbClr val="004B6B"/>
                  </a:solidFill>
                </a:uFill>
                <a:latin typeface="Lucida Sans"/>
                <a:cs typeface="Lucida Sans"/>
                <a:hlinkClick r:id="rId2"/>
              </a:rPr>
              <a:t>of</a:t>
            </a:r>
            <a:r>
              <a:rPr dirty="0" u="sng" sz="1200" spc="-35" i="1">
                <a:solidFill>
                  <a:srgbClr val="004B6B"/>
                </a:solidFill>
                <a:uFill>
                  <a:solidFill>
                    <a:srgbClr val="004B6B"/>
                  </a:solidFill>
                </a:uFill>
                <a:latin typeface="Lucida Sans"/>
                <a:cs typeface="Lucida Sans"/>
                <a:hlinkClick r:id="rId2"/>
              </a:rPr>
              <a:t> </a:t>
            </a:r>
            <a:r>
              <a:rPr dirty="0" u="sng" sz="1200" i="1">
                <a:solidFill>
                  <a:srgbClr val="004B6B"/>
                </a:solidFill>
                <a:uFill>
                  <a:solidFill>
                    <a:srgbClr val="004B6B"/>
                  </a:solidFill>
                </a:uFill>
                <a:latin typeface="Lucida Sans"/>
                <a:cs typeface="Lucida Sans"/>
                <a:hlinkClick r:id="rId2"/>
              </a:rPr>
              <a:t>Sur</a:t>
            </a:r>
            <a:r>
              <a:rPr dirty="0" u="none" sz="1200" i="1">
                <a:solidFill>
                  <a:srgbClr val="004B6B"/>
                </a:solidFill>
                <a:latin typeface="Lucida Sans"/>
                <a:cs typeface="Lucida Sans"/>
                <a:hlinkClick r:id="rId2"/>
              </a:rPr>
              <a:t>g</a:t>
            </a:r>
            <a:r>
              <a:rPr dirty="0" u="sng" sz="1200" i="1">
                <a:solidFill>
                  <a:srgbClr val="004B6B"/>
                </a:solidFill>
                <a:uFill>
                  <a:solidFill>
                    <a:srgbClr val="004B6B"/>
                  </a:solidFill>
                </a:uFill>
                <a:latin typeface="Lucida Sans"/>
                <a:cs typeface="Lucida Sans"/>
                <a:hlinkClick r:id="rId2"/>
              </a:rPr>
              <a:t>ical</a:t>
            </a:r>
            <a:r>
              <a:rPr dirty="0" u="sng" sz="1200" spc="-40" i="1">
                <a:solidFill>
                  <a:srgbClr val="004B6B"/>
                </a:solidFill>
                <a:uFill>
                  <a:solidFill>
                    <a:srgbClr val="004B6B"/>
                  </a:solidFill>
                </a:uFill>
                <a:latin typeface="Lucida Sans"/>
                <a:cs typeface="Lucida Sans"/>
                <a:hlinkClick r:id="rId2"/>
              </a:rPr>
              <a:t> </a:t>
            </a:r>
            <a:r>
              <a:rPr dirty="0" u="sng" sz="1200" i="1">
                <a:solidFill>
                  <a:srgbClr val="004B6B"/>
                </a:solidFill>
                <a:uFill>
                  <a:solidFill>
                    <a:srgbClr val="004B6B"/>
                  </a:solidFill>
                </a:uFill>
                <a:latin typeface="Lucida Sans"/>
                <a:cs typeface="Lucida Sans"/>
                <a:hlinkClick r:id="rId2"/>
              </a:rPr>
              <a:t>Oncolo</a:t>
            </a:r>
            <a:r>
              <a:rPr dirty="0" u="none" sz="1200" i="1">
                <a:solidFill>
                  <a:srgbClr val="004B6B"/>
                </a:solidFill>
                <a:latin typeface="Lucida Sans"/>
                <a:cs typeface="Lucida Sans"/>
                <a:hlinkClick r:id="rId2"/>
              </a:rPr>
              <a:t>gy</a:t>
            </a:r>
            <a:r>
              <a:rPr dirty="0" u="sng" sz="1200" spc="480">
                <a:solidFill>
                  <a:srgbClr val="004B6B"/>
                </a:solidFill>
                <a:uFill>
                  <a:solidFill>
                    <a:srgbClr val="004B6B"/>
                  </a:solidFill>
                </a:uFill>
                <a:latin typeface="Lucida Sans"/>
                <a:cs typeface="Lucida Sans"/>
              </a:rPr>
              <a:t> </a:t>
            </a:r>
            <a:r>
              <a:rPr dirty="0" u="sng" sz="1200" spc="-65">
                <a:solidFill>
                  <a:srgbClr val="004B6B"/>
                </a:solidFill>
                <a:uFill>
                  <a:solidFill>
                    <a:srgbClr val="004B6B"/>
                  </a:solidFill>
                </a:uFill>
                <a:latin typeface="Lucida Sans"/>
                <a:cs typeface="Lucida Sans"/>
                <a:hlinkClick r:id="rId2"/>
              </a:rPr>
              <a:t>(2021).</a:t>
            </a:r>
            <a:endParaRPr sz="1200">
              <a:latin typeface="Lucida Sans"/>
              <a:cs typeface="Lucida Sans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604858" y="7007273"/>
            <a:ext cx="47625" cy="47625"/>
          </a:xfrm>
          <a:custGeom>
            <a:avLst/>
            <a:gdLst/>
            <a:ahLst/>
            <a:cxnLst/>
            <a:rect l="l" t="t" r="r" b="b"/>
            <a:pathLst>
              <a:path w="47625" h="47625">
                <a:moveTo>
                  <a:pt x="26970" y="47624"/>
                </a:moveTo>
                <a:lnTo>
                  <a:pt x="20654" y="47624"/>
                </a:lnTo>
                <a:lnTo>
                  <a:pt x="17617" y="47020"/>
                </a:lnTo>
                <a:lnTo>
                  <a:pt x="0" y="26970"/>
                </a:lnTo>
                <a:lnTo>
                  <a:pt x="0" y="20654"/>
                </a:lnTo>
                <a:lnTo>
                  <a:pt x="20654" y="0"/>
                </a:lnTo>
                <a:lnTo>
                  <a:pt x="26970" y="0"/>
                </a:lnTo>
                <a:lnTo>
                  <a:pt x="47625" y="23812"/>
                </a:lnTo>
                <a:lnTo>
                  <a:pt x="47624" y="26970"/>
                </a:lnTo>
                <a:lnTo>
                  <a:pt x="26970" y="47624"/>
                </a:lnTo>
                <a:close/>
              </a:path>
            </a:pathLst>
          </a:custGeom>
          <a:solidFill>
            <a:srgbClr val="004B6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604858" y="7635923"/>
            <a:ext cx="47625" cy="47625"/>
          </a:xfrm>
          <a:custGeom>
            <a:avLst/>
            <a:gdLst/>
            <a:ahLst/>
            <a:cxnLst/>
            <a:rect l="l" t="t" r="r" b="b"/>
            <a:pathLst>
              <a:path w="47625" h="47625">
                <a:moveTo>
                  <a:pt x="26970" y="47624"/>
                </a:moveTo>
                <a:lnTo>
                  <a:pt x="20654" y="47624"/>
                </a:lnTo>
                <a:lnTo>
                  <a:pt x="17617" y="47020"/>
                </a:lnTo>
                <a:lnTo>
                  <a:pt x="0" y="26970"/>
                </a:lnTo>
                <a:lnTo>
                  <a:pt x="0" y="20654"/>
                </a:lnTo>
                <a:lnTo>
                  <a:pt x="20654" y="0"/>
                </a:lnTo>
                <a:lnTo>
                  <a:pt x="26970" y="0"/>
                </a:lnTo>
                <a:lnTo>
                  <a:pt x="47625" y="23812"/>
                </a:lnTo>
                <a:lnTo>
                  <a:pt x="47624" y="26970"/>
                </a:lnTo>
                <a:lnTo>
                  <a:pt x="26970" y="47624"/>
                </a:lnTo>
                <a:close/>
              </a:path>
            </a:pathLst>
          </a:custGeom>
          <a:solidFill>
            <a:srgbClr val="004B6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604858" y="8474123"/>
            <a:ext cx="47625" cy="47625"/>
          </a:xfrm>
          <a:custGeom>
            <a:avLst/>
            <a:gdLst/>
            <a:ahLst/>
            <a:cxnLst/>
            <a:rect l="l" t="t" r="r" b="b"/>
            <a:pathLst>
              <a:path w="47625" h="47625">
                <a:moveTo>
                  <a:pt x="26970" y="47624"/>
                </a:moveTo>
                <a:lnTo>
                  <a:pt x="20654" y="47624"/>
                </a:lnTo>
                <a:lnTo>
                  <a:pt x="17617" y="47020"/>
                </a:lnTo>
                <a:lnTo>
                  <a:pt x="0" y="26970"/>
                </a:lnTo>
                <a:lnTo>
                  <a:pt x="0" y="20654"/>
                </a:lnTo>
                <a:lnTo>
                  <a:pt x="20654" y="0"/>
                </a:lnTo>
                <a:lnTo>
                  <a:pt x="26970" y="0"/>
                </a:lnTo>
                <a:lnTo>
                  <a:pt x="47625" y="23812"/>
                </a:lnTo>
                <a:lnTo>
                  <a:pt x="47624" y="26970"/>
                </a:lnTo>
                <a:lnTo>
                  <a:pt x="26970" y="47624"/>
                </a:lnTo>
                <a:close/>
              </a:path>
            </a:pathLst>
          </a:custGeom>
          <a:solidFill>
            <a:srgbClr val="004B6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3370988" y="9066652"/>
            <a:ext cx="45085" cy="9525"/>
          </a:xfrm>
          <a:custGeom>
            <a:avLst/>
            <a:gdLst/>
            <a:ahLst/>
            <a:cxnLst/>
            <a:rect l="l" t="t" r="r" b="b"/>
            <a:pathLst>
              <a:path w="45085" h="9525">
                <a:moveTo>
                  <a:pt x="45001" y="9524"/>
                </a:moveTo>
                <a:lnTo>
                  <a:pt x="0" y="9524"/>
                </a:lnTo>
                <a:lnTo>
                  <a:pt x="0" y="0"/>
                </a:lnTo>
                <a:lnTo>
                  <a:pt x="45001" y="0"/>
                </a:lnTo>
                <a:lnTo>
                  <a:pt x="45001" y="9524"/>
                </a:lnTo>
                <a:close/>
              </a:path>
            </a:pathLst>
          </a:custGeom>
          <a:solidFill>
            <a:srgbClr val="004B6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 txBox="1"/>
          <p:nvPr/>
        </p:nvSpPr>
        <p:spPr>
          <a:xfrm>
            <a:off x="467430" y="6411569"/>
            <a:ext cx="4791710" cy="26892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solidFill>
                  <a:srgbClr val="004B6B"/>
                </a:solidFill>
                <a:latin typeface="Tahoma"/>
                <a:cs typeface="Tahoma"/>
              </a:rPr>
              <a:t>Current</a:t>
            </a:r>
            <a:r>
              <a:rPr dirty="0" sz="1200" spc="25" b="1">
                <a:solidFill>
                  <a:srgbClr val="004B6B"/>
                </a:solidFill>
                <a:latin typeface="Tahoma"/>
                <a:cs typeface="Tahoma"/>
              </a:rPr>
              <a:t> </a:t>
            </a:r>
            <a:r>
              <a:rPr dirty="0" sz="1200" b="1">
                <a:solidFill>
                  <a:srgbClr val="004B6B"/>
                </a:solidFill>
                <a:latin typeface="Tahoma"/>
                <a:cs typeface="Tahoma"/>
              </a:rPr>
              <a:t>position:</a:t>
            </a:r>
            <a:r>
              <a:rPr dirty="0" sz="1200" spc="25" b="1">
                <a:solidFill>
                  <a:srgbClr val="004B6B"/>
                </a:solidFill>
                <a:latin typeface="Tahoma"/>
                <a:cs typeface="Tahoma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Assistant Professor,</a:t>
            </a:r>
            <a:r>
              <a:rPr dirty="0" sz="1200" spc="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MD </a:t>
            </a:r>
            <a:r>
              <a:rPr dirty="0" sz="1200" spc="-10">
                <a:solidFill>
                  <a:srgbClr val="004B6B"/>
                </a:solidFill>
                <a:latin typeface="Lucida Sans"/>
                <a:cs typeface="Lucida Sans"/>
              </a:rPr>
              <a:t>Anderson</a:t>
            </a:r>
            <a:endParaRPr sz="1200">
              <a:latin typeface="Lucida Sans"/>
              <a:cs typeface="Lucida Sans"/>
            </a:endParaRPr>
          </a:p>
          <a:p>
            <a:pPr marL="41910">
              <a:lnSpc>
                <a:spcPct val="100000"/>
              </a:lnSpc>
              <a:spcBef>
                <a:spcPts val="900"/>
              </a:spcBef>
            </a:pPr>
            <a:r>
              <a:rPr dirty="0" sz="1200" b="1">
                <a:solidFill>
                  <a:srgbClr val="004B6B"/>
                </a:solidFill>
                <a:latin typeface="Tahoma"/>
                <a:cs typeface="Tahoma"/>
              </a:rPr>
              <a:t>Key</a:t>
            </a:r>
            <a:r>
              <a:rPr dirty="0" sz="1200" spc="15" b="1">
                <a:solidFill>
                  <a:srgbClr val="004B6B"/>
                </a:solidFill>
                <a:latin typeface="Tahoma"/>
                <a:cs typeface="Tahoma"/>
              </a:rPr>
              <a:t> </a:t>
            </a:r>
            <a:r>
              <a:rPr dirty="0" sz="1200" spc="-10" b="1">
                <a:solidFill>
                  <a:srgbClr val="004B6B"/>
                </a:solidFill>
                <a:latin typeface="Tahoma"/>
                <a:cs typeface="Tahoma"/>
              </a:rPr>
              <a:t>points:</a:t>
            </a:r>
            <a:endParaRPr sz="1200">
              <a:latin typeface="Tahoma"/>
              <a:cs typeface="Tahoma"/>
            </a:endParaRPr>
          </a:p>
          <a:p>
            <a:pPr algn="just" marL="300990" marR="50165">
              <a:lnSpc>
                <a:spcPct val="114599"/>
              </a:lnSpc>
            </a:pP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As</a:t>
            </a:r>
            <a:r>
              <a:rPr dirty="0" sz="1200" spc="80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a</a:t>
            </a:r>
            <a:r>
              <a:rPr dirty="0" sz="1200" spc="8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student,</a:t>
            </a:r>
            <a:r>
              <a:rPr dirty="0" sz="1200" spc="8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Saifi</a:t>
            </a:r>
            <a:r>
              <a:rPr dirty="0" sz="1200" spc="8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examined</a:t>
            </a:r>
            <a:r>
              <a:rPr dirty="0" sz="1200" spc="8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whether</a:t>
            </a:r>
            <a:r>
              <a:rPr dirty="0" sz="1200" spc="8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node-positive</a:t>
            </a:r>
            <a:r>
              <a:rPr dirty="0" sz="1200" spc="8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 spc="-10">
                <a:solidFill>
                  <a:srgbClr val="004B6B"/>
                </a:solidFill>
                <a:latin typeface="Lucida Sans"/>
                <a:cs typeface="Lucida Sans"/>
              </a:rPr>
              <a:t>breast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cancer</a:t>
            </a:r>
            <a:r>
              <a:rPr dirty="0" sz="1200" spc="160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patients</a:t>
            </a:r>
            <a:r>
              <a:rPr dirty="0" sz="1200" spc="160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who</a:t>
            </a:r>
            <a:r>
              <a:rPr dirty="0" sz="1200" spc="16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become</a:t>
            </a:r>
            <a:r>
              <a:rPr dirty="0" sz="1200" spc="160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node-negative</a:t>
            </a:r>
            <a:r>
              <a:rPr dirty="0" sz="1200" spc="160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after</a:t>
            </a:r>
            <a:r>
              <a:rPr dirty="0" sz="1200" spc="16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 spc="-10">
                <a:solidFill>
                  <a:srgbClr val="004B6B"/>
                </a:solidFill>
                <a:latin typeface="Lucida Sans"/>
                <a:cs typeface="Lucida Sans"/>
              </a:rPr>
              <a:t>systemic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therapy</a:t>
            </a:r>
            <a:r>
              <a:rPr dirty="0" sz="1200" spc="5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benefit</a:t>
            </a:r>
            <a:r>
              <a:rPr dirty="0" sz="1200" spc="60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from</a:t>
            </a:r>
            <a:r>
              <a:rPr dirty="0" sz="1200" spc="60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radiation</a:t>
            </a:r>
            <a:r>
              <a:rPr dirty="0" sz="1200" spc="60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 spc="-10">
                <a:solidFill>
                  <a:srgbClr val="004B6B"/>
                </a:solidFill>
                <a:latin typeface="Lucida Sans"/>
                <a:cs typeface="Lucida Sans"/>
              </a:rPr>
              <a:t>therapy.</a:t>
            </a:r>
            <a:endParaRPr sz="1200">
              <a:latin typeface="Lucida Sans"/>
              <a:cs typeface="Lucida Sans"/>
            </a:endParaRPr>
          </a:p>
          <a:p>
            <a:pPr marL="300990" marR="113664">
              <a:lnSpc>
                <a:spcPct val="114599"/>
              </a:lnSpc>
            </a:pP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Using</a:t>
            </a:r>
            <a:r>
              <a:rPr dirty="0" sz="1200" spc="7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data</a:t>
            </a:r>
            <a:r>
              <a:rPr dirty="0" sz="1200" spc="7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from</a:t>
            </a:r>
            <a:r>
              <a:rPr dirty="0" sz="1200" spc="7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the</a:t>
            </a:r>
            <a:r>
              <a:rPr dirty="0" sz="1200" spc="80">
                <a:solidFill>
                  <a:srgbClr val="004B6B"/>
                </a:solidFill>
                <a:latin typeface="Lucida Sans"/>
                <a:cs typeface="Lucida Sans"/>
              </a:rPr>
              <a:t> TRYPHAENA</a:t>
            </a:r>
            <a:r>
              <a:rPr dirty="0" sz="1200" spc="7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and</a:t>
            </a:r>
            <a:r>
              <a:rPr dirty="0" sz="1200" spc="7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NeoSphere</a:t>
            </a:r>
            <a:r>
              <a:rPr dirty="0" sz="1200" spc="80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 spc="-10">
                <a:solidFill>
                  <a:srgbClr val="004B6B"/>
                </a:solidFill>
                <a:latin typeface="Lucida Sans"/>
                <a:cs typeface="Lucida Sans"/>
              </a:rPr>
              <a:t>trials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accessed</a:t>
            </a:r>
            <a:r>
              <a:rPr dirty="0" sz="1200" spc="5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via</a:t>
            </a:r>
            <a:r>
              <a:rPr dirty="0" sz="1200" spc="5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Vivli,</a:t>
            </a:r>
            <a:r>
              <a:rPr dirty="0" sz="1200" spc="5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the</a:t>
            </a:r>
            <a:r>
              <a:rPr dirty="0" sz="1200" spc="5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team</a:t>
            </a:r>
            <a:r>
              <a:rPr dirty="0" sz="1200" spc="5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found</a:t>
            </a:r>
            <a:r>
              <a:rPr dirty="0" sz="1200" spc="5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that</a:t>
            </a:r>
            <a:r>
              <a:rPr dirty="0" sz="1200" spc="5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only</a:t>
            </a:r>
            <a:r>
              <a:rPr dirty="0" sz="1200" spc="5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patients</a:t>
            </a:r>
            <a:r>
              <a:rPr dirty="0" sz="1200" spc="5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 spc="-25">
                <a:solidFill>
                  <a:srgbClr val="004B6B"/>
                </a:solidFill>
                <a:latin typeface="Lucida Sans"/>
                <a:cs typeface="Lucida Sans"/>
              </a:rPr>
              <a:t>who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were</a:t>
            </a:r>
            <a:r>
              <a:rPr dirty="0" sz="1200" spc="100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node-positive</a:t>
            </a:r>
            <a:r>
              <a:rPr dirty="0" sz="1200" spc="100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at</a:t>
            </a:r>
            <a:r>
              <a:rPr dirty="0" sz="1200" spc="10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the</a:t>
            </a:r>
            <a:r>
              <a:rPr dirty="0" sz="1200" spc="100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time</a:t>
            </a:r>
            <a:r>
              <a:rPr dirty="0" sz="1200" spc="100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of</a:t>
            </a:r>
            <a:r>
              <a:rPr dirty="0" sz="1200" spc="10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surgery</a:t>
            </a:r>
            <a:r>
              <a:rPr dirty="0" sz="1200" spc="100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benefitted</a:t>
            </a:r>
            <a:r>
              <a:rPr dirty="0" sz="1200" spc="100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 spc="-20">
                <a:solidFill>
                  <a:srgbClr val="004B6B"/>
                </a:solidFill>
                <a:latin typeface="Lucida Sans"/>
                <a:cs typeface="Lucida Sans"/>
              </a:rPr>
              <a:t>from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post-mastectomy</a:t>
            </a:r>
            <a:r>
              <a:rPr dirty="0" sz="1200" spc="210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radiation</a:t>
            </a:r>
            <a:r>
              <a:rPr dirty="0" sz="1200" spc="21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 spc="-10">
                <a:solidFill>
                  <a:srgbClr val="004B6B"/>
                </a:solidFill>
                <a:latin typeface="Lucida Sans"/>
                <a:cs typeface="Lucida Sans"/>
              </a:rPr>
              <a:t>therapy.</a:t>
            </a:r>
            <a:endParaRPr sz="1200">
              <a:latin typeface="Lucida Sans"/>
              <a:cs typeface="Lucida Sans"/>
            </a:endParaRPr>
          </a:p>
          <a:p>
            <a:pPr marL="300990" marR="319405">
              <a:lnSpc>
                <a:spcPct val="114599"/>
              </a:lnSpc>
            </a:pP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These</a:t>
            </a:r>
            <a:r>
              <a:rPr dirty="0" sz="1200" spc="2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results</a:t>
            </a:r>
            <a:r>
              <a:rPr dirty="0" sz="1200" spc="2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were</a:t>
            </a:r>
            <a:r>
              <a:rPr dirty="0" sz="1200" spc="2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cited</a:t>
            </a:r>
            <a:r>
              <a:rPr dirty="0" sz="1200" spc="30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in</a:t>
            </a:r>
            <a:r>
              <a:rPr dirty="0" sz="1200" spc="2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recent</a:t>
            </a:r>
            <a:r>
              <a:rPr dirty="0" sz="1200" spc="2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u="sng" sz="1200">
                <a:solidFill>
                  <a:srgbClr val="004B6B"/>
                </a:solidFill>
                <a:uFill>
                  <a:solidFill>
                    <a:srgbClr val="004B6B"/>
                  </a:solidFill>
                </a:uFill>
                <a:latin typeface="Lucida Sans"/>
                <a:cs typeface="Lucida Sans"/>
                <a:hlinkClick r:id="rId3"/>
              </a:rPr>
              <a:t>clinical</a:t>
            </a:r>
            <a:r>
              <a:rPr dirty="0" u="none" sz="1200" spc="30">
                <a:solidFill>
                  <a:srgbClr val="004B6B"/>
                </a:solidFill>
                <a:latin typeface="Lucida Sans"/>
                <a:cs typeface="Lucida Sans"/>
                <a:hlinkClick r:id="rId3"/>
              </a:rPr>
              <a:t> </a:t>
            </a:r>
            <a:r>
              <a:rPr dirty="0" u="none" sz="1200">
                <a:solidFill>
                  <a:srgbClr val="004B6B"/>
                </a:solidFill>
                <a:latin typeface="Lucida Sans"/>
                <a:cs typeface="Lucida Sans"/>
                <a:hlinkClick r:id="rId3"/>
              </a:rPr>
              <a:t>g</a:t>
            </a:r>
            <a:r>
              <a:rPr dirty="0" u="sng" sz="1200">
                <a:solidFill>
                  <a:srgbClr val="004B6B"/>
                </a:solidFill>
                <a:uFill>
                  <a:solidFill>
                    <a:srgbClr val="004B6B"/>
                  </a:solidFill>
                </a:uFill>
                <a:latin typeface="Lucida Sans"/>
                <a:cs typeface="Lucida Sans"/>
                <a:hlinkClick r:id="rId3"/>
              </a:rPr>
              <a:t>uidelines</a:t>
            </a:r>
            <a:r>
              <a:rPr dirty="0" u="none" sz="1200" spc="2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u="none" sz="1200" spc="-25">
                <a:solidFill>
                  <a:srgbClr val="004B6B"/>
                </a:solidFill>
                <a:latin typeface="Lucida Sans"/>
                <a:cs typeface="Lucida Sans"/>
              </a:rPr>
              <a:t>for </a:t>
            </a:r>
            <a:r>
              <a:rPr dirty="0" u="none" sz="1200">
                <a:solidFill>
                  <a:srgbClr val="004B6B"/>
                </a:solidFill>
                <a:latin typeface="Lucida Sans"/>
                <a:cs typeface="Lucida Sans"/>
              </a:rPr>
              <a:t>breast</a:t>
            </a:r>
            <a:r>
              <a:rPr dirty="0" u="none" sz="1200" spc="7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u="none" sz="1200">
                <a:solidFill>
                  <a:srgbClr val="004B6B"/>
                </a:solidFill>
                <a:latin typeface="Lucida Sans"/>
                <a:cs typeface="Lucida Sans"/>
              </a:rPr>
              <a:t>cancer</a:t>
            </a:r>
            <a:r>
              <a:rPr dirty="0" u="none" sz="1200" spc="7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u="none" sz="1200">
                <a:solidFill>
                  <a:srgbClr val="004B6B"/>
                </a:solidFill>
                <a:latin typeface="Lucida Sans"/>
                <a:cs typeface="Lucida Sans"/>
              </a:rPr>
              <a:t>radiation</a:t>
            </a:r>
            <a:r>
              <a:rPr dirty="0" u="none" sz="1200" spc="7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u="none" sz="1200" spc="-10">
                <a:solidFill>
                  <a:srgbClr val="004B6B"/>
                </a:solidFill>
                <a:latin typeface="Lucida Sans"/>
                <a:cs typeface="Lucida Sans"/>
              </a:rPr>
              <a:t>therapy.</a:t>
            </a:r>
            <a:endParaRPr sz="1200">
              <a:latin typeface="Lucida Sans"/>
              <a:cs typeface="Lucida Sans"/>
            </a:endParaRPr>
          </a:p>
          <a:p>
            <a:pPr marL="22860">
              <a:lnSpc>
                <a:spcPct val="100000"/>
              </a:lnSpc>
              <a:spcBef>
                <a:spcPts val="900"/>
              </a:spcBef>
            </a:pPr>
            <a:r>
              <a:rPr dirty="0" sz="1200" b="1">
                <a:solidFill>
                  <a:srgbClr val="004B6B"/>
                </a:solidFill>
                <a:latin typeface="Tahoma"/>
                <a:cs typeface="Tahoma"/>
              </a:rPr>
              <a:t>Read</a:t>
            </a:r>
            <a:r>
              <a:rPr dirty="0" sz="1200" spc="-35" b="1">
                <a:solidFill>
                  <a:srgbClr val="004B6B"/>
                </a:solidFill>
                <a:latin typeface="Tahoma"/>
                <a:cs typeface="Tahoma"/>
              </a:rPr>
              <a:t> </a:t>
            </a:r>
            <a:r>
              <a:rPr dirty="0" sz="1200" b="1">
                <a:solidFill>
                  <a:srgbClr val="004B6B"/>
                </a:solidFill>
                <a:latin typeface="Tahoma"/>
                <a:cs typeface="Tahoma"/>
              </a:rPr>
              <a:t>more:</a:t>
            </a:r>
            <a:r>
              <a:rPr dirty="0" sz="1200" spc="-35" b="1">
                <a:solidFill>
                  <a:srgbClr val="004B6B"/>
                </a:solidFill>
                <a:latin typeface="Tahoma"/>
                <a:cs typeface="Tahoma"/>
              </a:rPr>
              <a:t> </a:t>
            </a:r>
            <a:r>
              <a:rPr dirty="0" u="sng" sz="1200">
                <a:solidFill>
                  <a:srgbClr val="004B6B"/>
                </a:solidFill>
                <a:uFill>
                  <a:solidFill>
                    <a:srgbClr val="004B6B"/>
                  </a:solidFill>
                </a:uFill>
                <a:latin typeface="Lucida Sans"/>
                <a:cs typeface="Lucida Sans"/>
                <a:hlinkClick r:id="rId4"/>
              </a:rPr>
              <a:t>Saifi</a:t>
            </a:r>
            <a:r>
              <a:rPr dirty="0" u="none" sz="1200">
                <a:solidFill>
                  <a:srgbClr val="004B6B"/>
                </a:solidFill>
                <a:latin typeface="Lucida Sans"/>
                <a:cs typeface="Lucida Sans"/>
                <a:hlinkClick r:id="rId4"/>
              </a:rPr>
              <a:t>,</a:t>
            </a:r>
            <a:r>
              <a:rPr dirty="0" u="sng" sz="1200" spc="60">
                <a:solidFill>
                  <a:srgbClr val="004B6B"/>
                </a:solidFill>
                <a:uFill>
                  <a:solidFill>
                    <a:srgbClr val="004B6B"/>
                  </a:solidFill>
                </a:uFill>
                <a:latin typeface="Lucida Sans"/>
                <a:cs typeface="Lucida Sans"/>
                <a:hlinkClick r:id="rId4"/>
              </a:rPr>
              <a:t> </a:t>
            </a:r>
            <a:r>
              <a:rPr dirty="0" u="sng" sz="1200">
                <a:solidFill>
                  <a:srgbClr val="004B6B"/>
                </a:solidFill>
                <a:uFill>
                  <a:solidFill>
                    <a:srgbClr val="004B6B"/>
                  </a:solidFill>
                </a:uFill>
                <a:latin typeface="Lucida Sans"/>
                <a:cs typeface="Lucida Sans"/>
                <a:hlinkClick r:id="rId4"/>
              </a:rPr>
              <a:t>O.</a:t>
            </a:r>
            <a:r>
              <a:rPr dirty="0" u="none" sz="1200">
                <a:solidFill>
                  <a:srgbClr val="004B6B"/>
                </a:solidFill>
                <a:latin typeface="Lucida Sans"/>
                <a:cs typeface="Lucida Sans"/>
                <a:hlinkClick r:id="rId4"/>
              </a:rPr>
              <a:t>,</a:t>
            </a:r>
            <a:r>
              <a:rPr dirty="0" u="sng" sz="1200" spc="55">
                <a:solidFill>
                  <a:srgbClr val="004B6B"/>
                </a:solidFill>
                <a:uFill>
                  <a:solidFill>
                    <a:srgbClr val="004B6B"/>
                  </a:solidFill>
                </a:uFill>
                <a:latin typeface="Lucida Sans"/>
                <a:cs typeface="Lucida Sans"/>
                <a:hlinkClick r:id="rId4"/>
              </a:rPr>
              <a:t> </a:t>
            </a:r>
            <a:r>
              <a:rPr dirty="0" u="sng" sz="1200">
                <a:solidFill>
                  <a:srgbClr val="004B6B"/>
                </a:solidFill>
                <a:uFill>
                  <a:solidFill>
                    <a:srgbClr val="004B6B"/>
                  </a:solidFill>
                </a:uFill>
                <a:latin typeface="Lucida Sans"/>
                <a:cs typeface="Lucida Sans"/>
                <a:hlinkClick r:id="rId4"/>
              </a:rPr>
              <a:t>et</a:t>
            </a:r>
            <a:r>
              <a:rPr dirty="0" u="sng" sz="1200" spc="-60">
                <a:solidFill>
                  <a:srgbClr val="004B6B"/>
                </a:solidFill>
                <a:uFill>
                  <a:solidFill>
                    <a:srgbClr val="004B6B"/>
                  </a:solidFill>
                </a:uFill>
                <a:latin typeface="Lucida Sans"/>
                <a:cs typeface="Lucida Sans"/>
                <a:hlinkClick r:id="rId4"/>
              </a:rPr>
              <a:t> </a:t>
            </a:r>
            <a:r>
              <a:rPr dirty="0" u="sng" sz="1200" spc="-10">
                <a:solidFill>
                  <a:srgbClr val="004B6B"/>
                </a:solidFill>
                <a:uFill>
                  <a:solidFill>
                    <a:srgbClr val="004B6B"/>
                  </a:solidFill>
                </a:uFill>
                <a:latin typeface="Lucida Sans"/>
                <a:cs typeface="Lucida Sans"/>
                <a:hlinkClick r:id="rId4"/>
              </a:rPr>
              <a:t>al.</a:t>
            </a:r>
            <a:r>
              <a:rPr dirty="0" u="none" sz="1200" spc="-10">
                <a:solidFill>
                  <a:srgbClr val="004B6B"/>
                </a:solidFill>
                <a:latin typeface="Lucida Sans"/>
                <a:cs typeface="Lucida Sans"/>
                <a:hlinkClick r:id="rId4"/>
              </a:rPr>
              <a:t>,</a:t>
            </a:r>
            <a:r>
              <a:rPr dirty="0" u="sng" sz="1200" spc="75" i="1">
                <a:solidFill>
                  <a:srgbClr val="004B6B"/>
                </a:solidFill>
                <a:uFill>
                  <a:solidFill>
                    <a:srgbClr val="004B6B"/>
                  </a:solidFill>
                </a:uFill>
                <a:latin typeface="Lucida Sans"/>
                <a:cs typeface="Lucida Sans"/>
                <a:hlinkClick r:id="rId4"/>
              </a:rPr>
              <a:t> </a:t>
            </a:r>
            <a:r>
              <a:rPr dirty="0" u="sng" sz="1200" i="1">
                <a:solidFill>
                  <a:srgbClr val="004B6B"/>
                </a:solidFill>
                <a:uFill>
                  <a:solidFill>
                    <a:srgbClr val="004B6B"/>
                  </a:solidFill>
                </a:uFill>
                <a:latin typeface="Lucida Sans"/>
                <a:cs typeface="Lucida Sans"/>
                <a:hlinkClick r:id="rId4"/>
              </a:rPr>
              <a:t>Radiothera</a:t>
            </a:r>
            <a:r>
              <a:rPr dirty="0" u="none" sz="1200" i="1">
                <a:solidFill>
                  <a:srgbClr val="004B6B"/>
                </a:solidFill>
                <a:latin typeface="Lucida Sans"/>
                <a:cs typeface="Lucida Sans"/>
                <a:hlinkClick r:id="rId4"/>
              </a:rPr>
              <a:t>py</a:t>
            </a:r>
            <a:r>
              <a:rPr dirty="0" u="sng" sz="1200" spc="295" i="1">
                <a:solidFill>
                  <a:srgbClr val="004B6B"/>
                </a:solidFill>
                <a:uFill>
                  <a:solidFill>
                    <a:srgbClr val="004B6B"/>
                  </a:solidFill>
                </a:uFill>
                <a:latin typeface="Lucida Sans"/>
                <a:cs typeface="Lucida Sans"/>
                <a:hlinkClick r:id="rId4"/>
              </a:rPr>
              <a:t> </a:t>
            </a:r>
            <a:r>
              <a:rPr dirty="0" u="sng" sz="1200" i="1">
                <a:solidFill>
                  <a:srgbClr val="004B6B"/>
                </a:solidFill>
                <a:uFill>
                  <a:solidFill>
                    <a:srgbClr val="004B6B"/>
                  </a:solidFill>
                </a:uFill>
                <a:latin typeface="Lucida Sans"/>
                <a:cs typeface="Lucida Sans"/>
                <a:hlinkClick r:id="rId4"/>
              </a:rPr>
              <a:t>and</a:t>
            </a:r>
            <a:r>
              <a:rPr dirty="0" u="sng" sz="1200" spc="-55" i="1">
                <a:solidFill>
                  <a:srgbClr val="004B6B"/>
                </a:solidFill>
                <a:uFill>
                  <a:solidFill>
                    <a:srgbClr val="004B6B"/>
                  </a:solidFill>
                </a:uFill>
                <a:latin typeface="Lucida Sans"/>
                <a:cs typeface="Lucida Sans"/>
                <a:hlinkClick r:id="rId4"/>
              </a:rPr>
              <a:t> </a:t>
            </a:r>
            <a:r>
              <a:rPr dirty="0" u="sng" sz="1200" i="1">
                <a:solidFill>
                  <a:srgbClr val="004B6B"/>
                </a:solidFill>
                <a:uFill>
                  <a:solidFill>
                    <a:srgbClr val="004B6B"/>
                  </a:solidFill>
                </a:uFill>
                <a:latin typeface="Lucida Sans"/>
                <a:cs typeface="Lucida Sans"/>
                <a:hlinkClick r:id="rId4"/>
              </a:rPr>
              <a:t>Oncolo</a:t>
            </a:r>
            <a:r>
              <a:rPr dirty="0" u="none" sz="1200" i="1">
                <a:solidFill>
                  <a:srgbClr val="004B6B"/>
                </a:solidFill>
                <a:latin typeface="Lucida Sans"/>
                <a:cs typeface="Lucida Sans"/>
                <a:hlinkClick r:id="rId4"/>
              </a:rPr>
              <a:t>gy</a:t>
            </a:r>
            <a:r>
              <a:rPr dirty="0" u="sng" sz="1200" spc="425">
                <a:solidFill>
                  <a:srgbClr val="004B6B"/>
                </a:solidFill>
                <a:uFill>
                  <a:solidFill>
                    <a:srgbClr val="004B6B"/>
                  </a:solidFill>
                </a:uFill>
                <a:latin typeface="Lucida Sans"/>
                <a:cs typeface="Lucida Sans"/>
              </a:rPr>
              <a:t> </a:t>
            </a:r>
            <a:r>
              <a:rPr dirty="0" u="sng" sz="1200" spc="-10">
                <a:solidFill>
                  <a:srgbClr val="004B6B"/>
                </a:solidFill>
                <a:uFill>
                  <a:solidFill>
                    <a:srgbClr val="004B6B"/>
                  </a:solidFill>
                </a:uFill>
                <a:latin typeface="Lucida Sans"/>
                <a:cs typeface="Lucida Sans"/>
                <a:hlinkClick r:id="rId4"/>
              </a:rPr>
              <a:t>(2020).</a:t>
            </a:r>
            <a:endParaRPr sz="1200">
              <a:latin typeface="Lucida Sans"/>
              <a:cs typeface="Lucida Sans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617808" y="961999"/>
            <a:ext cx="47625" cy="47625"/>
          </a:xfrm>
          <a:custGeom>
            <a:avLst/>
            <a:gdLst/>
            <a:ahLst/>
            <a:cxnLst/>
            <a:rect l="l" t="t" r="r" b="b"/>
            <a:pathLst>
              <a:path w="47625" h="47625">
                <a:moveTo>
                  <a:pt x="26970" y="47624"/>
                </a:moveTo>
                <a:lnTo>
                  <a:pt x="20654" y="47624"/>
                </a:lnTo>
                <a:lnTo>
                  <a:pt x="17617" y="47020"/>
                </a:lnTo>
                <a:lnTo>
                  <a:pt x="0" y="26970"/>
                </a:lnTo>
                <a:lnTo>
                  <a:pt x="0" y="20654"/>
                </a:lnTo>
                <a:lnTo>
                  <a:pt x="20654" y="0"/>
                </a:lnTo>
                <a:lnTo>
                  <a:pt x="26970" y="0"/>
                </a:lnTo>
                <a:lnTo>
                  <a:pt x="47625" y="23812"/>
                </a:lnTo>
                <a:lnTo>
                  <a:pt x="47624" y="26970"/>
                </a:lnTo>
                <a:lnTo>
                  <a:pt x="26970" y="47624"/>
                </a:lnTo>
                <a:close/>
              </a:path>
            </a:pathLst>
          </a:custGeom>
          <a:solidFill>
            <a:srgbClr val="004B6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617808" y="1590649"/>
            <a:ext cx="47625" cy="47625"/>
          </a:xfrm>
          <a:custGeom>
            <a:avLst/>
            <a:gdLst/>
            <a:ahLst/>
            <a:cxnLst/>
            <a:rect l="l" t="t" r="r" b="b"/>
            <a:pathLst>
              <a:path w="47625" h="47625">
                <a:moveTo>
                  <a:pt x="26970" y="47624"/>
                </a:moveTo>
                <a:lnTo>
                  <a:pt x="20654" y="47624"/>
                </a:lnTo>
                <a:lnTo>
                  <a:pt x="17617" y="47020"/>
                </a:lnTo>
                <a:lnTo>
                  <a:pt x="0" y="26970"/>
                </a:lnTo>
                <a:lnTo>
                  <a:pt x="0" y="20654"/>
                </a:lnTo>
                <a:lnTo>
                  <a:pt x="20654" y="0"/>
                </a:lnTo>
                <a:lnTo>
                  <a:pt x="26970" y="0"/>
                </a:lnTo>
                <a:lnTo>
                  <a:pt x="47625" y="23812"/>
                </a:lnTo>
                <a:lnTo>
                  <a:pt x="47624" y="26970"/>
                </a:lnTo>
                <a:lnTo>
                  <a:pt x="26970" y="47624"/>
                </a:lnTo>
                <a:close/>
              </a:path>
            </a:pathLst>
          </a:custGeom>
          <a:solidFill>
            <a:srgbClr val="004B6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617808" y="2009749"/>
            <a:ext cx="47625" cy="47625"/>
          </a:xfrm>
          <a:custGeom>
            <a:avLst/>
            <a:gdLst/>
            <a:ahLst/>
            <a:cxnLst/>
            <a:rect l="l" t="t" r="r" b="b"/>
            <a:pathLst>
              <a:path w="47625" h="47625">
                <a:moveTo>
                  <a:pt x="26970" y="47624"/>
                </a:moveTo>
                <a:lnTo>
                  <a:pt x="20654" y="47624"/>
                </a:lnTo>
                <a:lnTo>
                  <a:pt x="17617" y="47020"/>
                </a:lnTo>
                <a:lnTo>
                  <a:pt x="0" y="26970"/>
                </a:lnTo>
                <a:lnTo>
                  <a:pt x="0" y="20654"/>
                </a:lnTo>
                <a:lnTo>
                  <a:pt x="20654" y="0"/>
                </a:lnTo>
                <a:lnTo>
                  <a:pt x="26970" y="0"/>
                </a:lnTo>
                <a:lnTo>
                  <a:pt x="47625" y="23812"/>
                </a:lnTo>
                <a:lnTo>
                  <a:pt x="47624" y="26970"/>
                </a:lnTo>
                <a:lnTo>
                  <a:pt x="26970" y="47624"/>
                </a:lnTo>
                <a:close/>
              </a:path>
            </a:pathLst>
          </a:custGeom>
          <a:solidFill>
            <a:srgbClr val="004B6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3790175" y="2836519"/>
            <a:ext cx="26670" cy="9525"/>
          </a:xfrm>
          <a:custGeom>
            <a:avLst/>
            <a:gdLst/>
            <a:ahLst/>
            <a:cxnLst/>
            <a:rect l="l" t="t" r="r" b="b"/>
            <a:pathLst>
              <a:path w="26670" h="9525">
                <a:moveTo>
                  <a:pt x="26096" y="9524"/>
                </a:moveTo>
                <a:lnTo>
                  <a:pt x="0" y="9524"/>
                </a:lnTo>
                <a:lnTo>
                  <a:pt x="0" y="0"/>
                </a:lnTo>
                <a:lnTo>
                  <a:pt x="26096" y="0"/>
                </a:lnTo>
                <a:lnTo>
                  <a:pt x="26096" y="9524"/>
                </a:lnTo>
                <a:close/>
              </a:path>
            </a:pathLst>
          </a:custGeom>
          <a:solidFill>
            <a:srgbClr val="004B6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 txBox="1"/>
          <p:nvPr/>
        </p:nvSpPr>
        <p:spPr>
          <a:xfrm>
            <a:off x="478155" y="341603"/>
            <a:ext cx="4822825" cy="25285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845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solidFill>
                  <a:srgbClr val="004B6B"/>
                </a:solidFill>
                <a:latin typeface="Tahoma"/>
                <a:cs typeface="Tahoma"/>
              </a:rPr>
              <a:t>Current</a:t>
            </a:r>
            <a:r>
              <a:rPr dirty="0" sz="1200" spc="100" b="1">
                <a:solidFill>
                  <a:srgbClr val="004B6B"/>
                </a:solidFill>
                <a:latin typeface="Tahoma"/>
                <a:cs typeface="Tahoma"/>
              </a:rPr>
              <a:t> </a:t>
            </a:r>
            <a:r>
              <a:rPr dirty="0" sz="1200" b="1">
                <a:solidFill>
                  <a:srgbClr val="004B6B"/>
                </a:solidFill>
                <a:latin typeface="Tahoma"/>
                <a:cs typeface="Tahoma"/>
              </a:rPr>
              <a:t>position:</a:t>
            </a:r>
            <a:r>
              <a:rPr dirty="0" sz="1200" spc="100" b="1">
                <a:solidFill>
                  <a:srgbClr val="004B6B"/>
                </a:solidFill>
                <a:latin typeface="Tahoma"/>
                <a:cs typeface="Tahoma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Resident</a:t>
            </a:r>
            <a:r>
              <a:rPr dirty="0" sz="1200" spc="7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Physician,</a:t>
            </a:r>
            <a:r>
              <a:rPr dirty="0" sz="1200" spc="7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Stanford</a:t>
            </a:r>
            <a:r>
              <a:rPr dirty="0" sz="1200" spc="7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 spc="-10">
                <a:solidFill>
                  <a:srgbClr val="004B6B"/>
                </a:solidFill>
                <a:latin typeface="Lucida Sans"/>
                <a:cs typeface="Lucida Sans"/>
              </a:rPr>
              <a:t>University</a:t>
            </a:r>
            <a:endParaRPr sz="1200">
              <a:latin typeface="Lucida Sans"/>
              <a:cs typeface="Lucida Sans"/>
            </a:endParaRPr>
          </a:p>
          <a:p>
            <a:pPr marL="43815">
              <a:lnSpc>
                <a:spcPct val="100000"/>
              </a:lnSpc>
              <a:spcBef>
                <a:spcPts val="1095"/>
              </a:spcBef>
            </a:pPr>
            <a:r>
              <a:rPr dirty="0" sz="1200" b="1">
                <a:solidFill>
                  <a:srgbClr val="004B6B"/>
                </a:solidFill>
                <a:latin typeface="Tahoma"/>
                <a:cs typeface="Tahoma"/>
              </a:rPr>
              <a:t>Key</a:t>
            </a:r>
            <a:r>
              <a:rPr dirty="0" sz="1200" spc="15" b="1">
                <a:solidFill>
                  <a:srgbClr val="004B6B"/>
                </a:solidFill>
                <a:latin typeface="Tahoma"/>
                <a:cs typeface="Tahoma"/>
              </a:rPr>
              <a:t> </a:t>
            </a:r>
            <a:r>
              <a:rPr dirty="0" sz="1200" spc="-10" b="1">
                <a:solidFill>
                  <a:srgbClr val="004B6B"/>
                </a:solidFill>
                <a:latin typeface="Tahoma"/>
                <a:cs typeface="Tahoma"/>
              </a:rPr>
              <a:t>points:</a:t>
            </a:r>
            <a:endParaRPr sz="1200">
              <a:latin typeface="Tahoma"/>
              <a:cs typeface="Tahoma"/>
            </a:endParaRPr>
          </a:p>
          <a:p>
            <a:pPr marL="302895" marR="226060">
              <a:lnSpc>
                <a:spcPct val="114599"/>
              </a:lnSpc>
            </a:pP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As</a:t>
            </a:r>
            <a:r>
              <a:rPr dirty="0" sz="1200" spc="2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a</a:t>
            </a:r>
            <a:r>
              <a:rPr dirty="0" sz="1200" spc="30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medical</a:t>
            </a:r>
            <a:r>
              <a:rPr dirty="0" sz="1200" spc="2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student,</a:t>
            </a:r>
            <a:r>
              <a:rPr dirty="0" sz="1200" spc="30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 spc="70">
                <a:solidFill>
                  <a:srgbClr val="004B6B"/>
                </a:solidFill>
                <a:latin typeface="Lucida Sans"/>
                <a:cs typeface="Lucida Sans"/>
              </a:rPr>
              <a:t>Jaoude</a:t>
            </a:r>
            <a:r>
              <a:rPr dirty="0" sz="1200" spc="2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led</a:t>
            </a:r>
            <a:r>
              <a:rPr dirty="0" sz="1200" spc="30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an</a:t>
            </a:r>
            <a:r>
              <a:rPr dirty="0" sz="1200" spc="2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investigation</a:t>
            </a:r>
            <a:r>
              <a:rPr dirty="0" sz="1200" spc="30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 spc="-20">
                <a:solidFill>
                  <a:srgbClr val="004B6B"/>
                </a:solidFill>
                <a:latin typeface="Lucida Sans"/>
                <a:cs typeface="Lucida Sans"/>
              </a:rPr>
              <a:t>into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whether</a:t>
            </a:r>
            <a:r>
              <a:rPr dirty="0" sz="1200" spc="80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 spc="90">
                <a:solidFill>
                  <a:srgbClr val="004B6B"/>
                </a:solidFill>
                <a:latin typeface="Lucida Sans"/>
                <a:cs typeface="Lucida Sans"/>
              </a:rPr>
              <a:t>HER-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2</a:t>
            </a:r>
            <a:r>
              <a:rPr dirty="0" sz="1200" spc="80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positive</a:t>
            </a:r>
            <a:r>
              <a:rPr dirty="0" sz="1200" spc="8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breast</a:t>
            </a:r>
            <a:r>
              <a:rPr dirty="0" sz="1200" spc="80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cancer</a:t>
            </a:r>
            <a:r>
              <a:rPr dirty="0" sz="1200" spc="80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patients</a:t>
            </a:r>
            <a:r>
              <a:rPr dirty="0" sz="1200" spc="8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 spc="-10">
                <a:solidFill>
                  <a:srgbClr val="004B6B"/>
                </a:solidFill>
                <a:latin typeface="Lucida Sans"/>
                <a:cs typeface="Lucida Sans"/>
              </a:rPr>
              <a:t>benefited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from</a:t>
            </a:r>
            <a:r>
              <a:rPr dirty="0" sz="1200" spc="5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a</a:t>
            </a:r>
            <a:r>
              <a:rPr dirty="0" sz="1200" spc="60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radiation</a:t>
            </a:r>
            <a:r>
              <a:rPr dirty="0" sz="1200" spc="5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boost</a:t>
            </a:r>
            <a:r>
              <a:rPr dirty="0" sz="1200" spc="60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to</a:t>
            </a:r>
            <a:r>
              <a:rPr dirty="0" sz="1200" spc="5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the</a:t>
            </a:r>
            <a:r>
              <a:rPr dirty="0" sz="1200" spc="60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lumpectomy</a:t>
            </a:r>
            <a:r>
              <a:rPr dirty="0" sz="1200" spc="60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 spc="-10">
                <a:solidFill>
                  <a:srgbClr val="004B6B"/>
                </a:solidFill>
                <a:latin typeface="Lucida Sans"/>
                <a:cs typeface="Lucida Sans"/>
              </a:rPr>
              <a:t>cavity.</a:t>
            </a:r>
            <a:endParaRPr sz="1200">
              <a:latin typeface="Lucida Sans"/>
              <a:cs typeface="Lucida Sans"/>
            </a:endParaRPr>
          </a:p>
          <a:p>
            <a:pPr marL="302895" marR="203200">
              <a:lnSpc>
                <a:spcPct val="114599"/>
              </a:lnSpc>
            </a:pP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The</a:t>
            </a:r>
            <a:r>
              <a:rPr dirty="0" sz="1200" spc="3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research</a:t>
            </a:r>
            <a:r>
              <a:rPr dirty="0" sz="1200" spc="3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team</a:t>
            </a:r>
            <a:r>
              <a:rPr dirty="0" sz="1200" spc="40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used</a:t>
            </a:r>
            <a:r>
              <a:rPr dirty="0" sz="1200" spc="3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the</a:t>
            </a:r>
            <a:r>
              <a:rPr dirty="0" sz="1200" spc="40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Vivli</a:t>
            </a:r>
            <a:r>
              <a:rPr dirty="0" sz="1200" spc="3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platform</a:t>
            </a:r>
            <a:r>
              <a:rPr dirty="0" sz="1200" spc="40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to</a:t>
            </a:r>
            <a:r>
              <a:rPr dirty="0" sz="1200" spc="3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look</a:t>
            </a:r>
            <a:r>
              <a:rPr dirty="0" sz="1200" spc="3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at</a:t>
            </a:r>
            <a:r>
              <a:rPr dirty="0" sz="1200" spc="40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 spc="-20">
                <a:solidFill>
                  <a:srgbClr val="004B6B"/>
                </a:solidFill>
                <a:latin typeface="Lucida Sans"/>
                <a:cs typeface="Lucida Sans"/>
              </a:rPr>
              <a:t>data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from </a:t>
            </a:r>
            <a:r>
              <a:rPr dirty="0" sz="1200" spc="-25">
                <a:solidFill>
                  <a:srgbClr val="004B6B"/>
                </a:solidFill>
                <a:latin typeface="Lucida Sans"/>
                <a:cs typeface="Lucida Sans"/>
              </a:rPr>
              <a:t>1,000</a:t>
            </a:r>
            <a:r>
              <a:rPr dirty="0" sz="1200" spc="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participants</a:t>
            </a:r>
            <a:r>
              <a:rPr dirty="0" sz="1200" spc="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in</a:t>
            </a:r>
            <a:r>
              <a:rPr dirty="0" sz="1200" spc="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the</a:t>
            </a:r>
            <a:r>
              <a:rPr dirty="0" sz="1200" spc="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 spc="95">
                <a:solidFill>
                  <a:srgbClr val="004B6B"/>
                </a:solidFill>
                <a:latin typeface="Lucida Sans"/>
                <a:cs typeface="Lucida Sans"/>
              </a:rPr>
              <a:t>HERA</a:t>
            </a:r>
            <a:r>
              <a:rPr dirty="0" sz="1200" spc="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 spc="-10">
                <a:solidFill>
                  <a:srgbClr val="004B6B"/>
                </a:solidFill>
                <a:latin typeface="Lucida Sans"/>
                <a:cs typeface="Lucida Sans"/>
              </a:rPr>
              <a:t>trial.</a:t>
            </a:r>
            <a:endParaRPr sz="1200">
              <a:latin typeface="Lucida Sans"/>
              <a:cs typeface="Lucida Sans"/>
            </a:endParaRPr>
          </a:p>
          <a:p>
            <a:pPr marL="302895" marR="5080">
              <a:lnSpc>
                <a:spcPct val="114599"/>
              </a:lnSpc>
            </a:pP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They</a:t>
            </a:r>
            <a:r>
              <a:rPr dirty="0" sz="1200" spc="50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found</a:t>
            </a:r>
            <a:r>
              <a:rPr dirty="0" sz="1200" spc="50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that</a:t>
            </a:r>
            <a:r>
              <a:rPr dirty="0" sz="1200" spc="5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there</a:t>
            </a:r>
            <a:r>
              <a:rPr dirty="0" sz="1200" spc="50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was</a:t>
            </a:r>
            <a:r>
              <a:rPr dirty="0" sz="1200" spc="5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no</a:t>
            </a:r>
            <a:r>
              <a:rPr dirty="0" sz="1200" spc="50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additional</a:t>
            </a:r>
            <a:r>
              <a:rPr dirty="0" sz="1200" spc="50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benefit</a:t>
            </a:r>
            <a:r>
              <a:rPr dirty="0" sz="1200" spc="5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to</a:t>
            </a:r>
            <a:r>
              <a:rPr dirty="0" sz="1200" spc="50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adding</a:t>
            </a:r>
            <a:r>
              <a:rPr dirty="0" sz="1200" spc="5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 spc="-50">
                <a:solidFill>
                  <a:srgbClr val="004B6B"/>
                </a:solidFill>
                <a:latin typeface="Lucida Sans"/>
                <a:cs typeface="Lucida Sans"/>
              </a:rPr>
              <a:t>a </a:t>
            </a:r>
            <a:r>
              <a:rPr dirty="0" sz="1200">
                <a:solidFill>
                  <a:srgbClr val="004B6B"/>
                </a:solidFill>
                <a:latin typeface="Lucida Sans"/>
                <a:cs typeface="Lucida Sans"/>
              </a:rPr>
              <a:t>radiation</a:t>
            </a:r>
            <a:r>
              <a:rPr dirty="0" sz="1200" spc="15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sz="1200" spc="-10">
                <a:solidFill>
                  <a:srgbClr val="004B6B"/>
                </a:solidFill>
                <a:latin typeface="Lucida Sans"/>
                <a:cs typeface="Lucida Sans"/>
              </a:rPr>
              <a:t>boost.</a:t>
            </a:r>
            <a:endParaRPr sz="1200">
              <a:latin typeface="Lucida Sans"/>
              <a:cs typeface="Lucida Sans"/>
            </a:endParaRPr>
          </a:p>
          <a:p>
            <a:pPr marL="12700" marR="673735">
              <a:lnSpc>
                <a:spcPct val="114599"/>
              </a:lnSpc>
              <a:spcBef>
                <a:spcPts val="885"/>
              </a:spcBef>
            </a:pPr>
            <a:r>
              <a:rPr dirty="0" sz="1200" b="1">
                <a:solidFill>
                  <a:srgbClr val="004B6B"/>
                </a:solidFill>
                <a:latin typeface="Tahoma"/>
                <a:cs typeface="Tahoma"/>
              </a:rPr>
              <a:t>Read</a:t>
            </a:r>
            <a:r>
              <a:rPr dirty="0" sz="1200" spc="40" b="1">
                <a:solidFill>
                  <a:srgbClr val="004B6B"/>
                </a:solidFill>
                <a:latin typeface="Tahoma"/>
                <a:cs typeface="Tahoma"/>
              </a:rPr>
              <a:t> </a:t>
            </a:r>
            <a:r>
              <a:rPr dirty="0" sz="1200" b="1">
                <a:solidFill>
                  <a:srgbClr val="004B6B"/>
                </a:solidFill>
                <a:latin typeface="Tahoma"/>
                <a:cs typeface="Tahoma"/>
              </a:rPr>
              <a:t>more:</a:t>
            </a:r>
            <a:r>
              <a:rPr dirty="0" sz="1200" spc="45" b="1">
                <a:solidFill>
                  <a:srgbClr val="004B6B"/>
                </a:solidFill>
                <a:latin typeface="Tahoma"/>
                <a:cs typeface="Tahoma"/>
              </a:rPr>
              <a:t> </a:t>
            </a:r>
            <a:r>
              <a:rPr dirty="0" u="sng" sz="1200">
                <a:solidFill>
                  <a:srgbClr val="004B6B"/>
                </a:solidFill>
                <a:uFill>
                  <a:solidFill>
                    <a:srgbClr val="004B6B"/>
                  </a:solidFill>
                </a:uFill>
                <a:latin typeface="Lucida Sans"/>
                <a:cs typeface="Lucida Sans"/>
                <a:hlinkClick r:id="rId5"/>
              </a:rPr>
              <a:t>Jaoude</a:t>
            </a:r>
            <a:r>
              <a:rPr dirty="0" u="none" sz="1200">
                <a:solidFill>
                  <a:srgbClr val="004B6B"/>
                </a:solidFill>
                <a:latin typeface="Lucida Sans"/>
                <a:cs typeface="Lucida Sans"/>
                <a:hlinkClick r:id="rId5"/>
              </a:rPr>
              <a:t>,</a:t>
            </a:r>
            <a:r>
              <a:rPr dirty="0" u="sng" sz="1200" spc="450">
                <a:solidFill>
                  <a:srgbClr val="004B6B"/>
                </a:solidFill>
                <a:uFill>
                  <a:solidFill>
                    <a:srgbClr val="004B6B"/>
                  </a:solidFill>
                </a:uFill>
                <a:latin typeface="Lucida Sans"/>
                <a:cs typeface="Lucida Sans"/>
                <a:hlinkClick r:id="rId5"/>
              </a:rPr>
              <a:t> </a:t>
            </a:r>
            <a:r>
              <a:rPr dirty="0" u="sng" sz="1200">
                <a:solidFill>
                  <a:srgbClr val="004B6B"/>
                </a:solidFill>
                <a:uFill>
                  <a:solidFill>
                    <a:srgbClr val="004B6B"/>
                  </a:solidFill>
                </a:uFill>
                <a:latin typeface="Lucida Sans"/>
                <a:cs typeface="Lucida Sans"/>
                <a:hlinkClick r:id="rId5"/>
              </a:rPr>
              <a:t>J.A.</a:t>
            </a:r>
            <a:r>
              <a:rPr dirty="0" u="none" sz="1200">
                <a:solidFill>
                  <a:srgbClr val="004B6B"/>
                </a:solidFill>
                <a:latin typeface="Lucida Sans"/>
                <a:cs typeface="Lucida Sans"/>
                <a:hlinkClick r:id="rId5"/>
              </a:rPr>
              <a:t>,</a:t>
            </a:r>
            <a:r>
              <a:rPr dirty="0" u="sng" sz="1200" spc="160">
                <a:solidFill>
                  <a:srgbClr val="004B6B"/>
                </a:solidFill>
                <a:uFill>
                  <a:solidFill>
                    <a:srgbClr val="004B6B"/>
                  </a:solidFill>
                </a:uFill>
                <a:latin typeface="Lucida Sans"/>
                <a:cs typeface="Lucida Sans"/>
                <a:hlinkClick r:id="rId5"/>
              </a:rPr>
              <a:t> </a:t>
            </a:r>
            <a:r>
              <a:rPr dirty="0" u="sng" sz="1200">
                <a:solidFill>
                  <a:srgbClr val="004B6B"/>
                </a:solidFill>
                <a:uFill>
                  <a:solidFill>
                    <a:srgbClr val="004B6B"/>
                  </a:solidFill>
                </a:uFill>
                <a:latin typeface="Lucida Sans"/>
                <a:cs typeface="Lucida Sans"/>
                <a:hlinkClick r:id="rId5"/>
              </a:rPr>
              <a:t>et</a:t>
            </a:r>
            <a:r>
              <a:rPr dirty="0" u="sng" sz="1200" spc="20">
                <a:solidFill>
                  <a:srgbClr val="004B6B"/>
                </a:solidFill>
                <a:uFill>
                  <a:solidFill>
                    <a:srgbClr val="004B6B"/>
                  </a:solidFill>
                </a:uFill>
                <a:latin typeface="Lucida Sans"/>
                <a:cs typeface="Lucida Sans"/>
                <a:hlinkClick r:id="rId5"/>
              </a:rPr>
              <a:t> </a:t>
            </a:r>
            <a:r>
              <a:rPr dirty="0" u="sng" sz="1200" spc="-10">
                <a:solidFill>
                  <a:srgbClr val="004B6B"/>
                </a:solidFill>
                <a:uFill>
                  <a:solidFill>
                    <a:srgbClr val="004B6B"/>
                  </a:solidFill>
                </a:uFill>
                <a:latin typeface="Lucida Sans"/>
                <a:cs typeface="Lucida Sans"/>
                <a:hlinkClick r:id="rId5"/>
              </a:rPr>
              <a:t>al.</a:t>
            </a:r>
            <a:r>
              <a:rPr dirty="0" u="none" sz="1200" spc="-10">
                <a:solidFill>
                  <a:srgbClr val="004B6B"/>
                </a:solidFill>
                <a:latin typeface="Lucida Sans"/>
                <a:cs typeface="Lucida Sans"/>
                <a:hlinkClick r:id="rId5"/>
              </a:rPr>
              <a:t>,</a:t>
            </a:r>
            <a:r>
              <a:rPr dirty="0" u="sng" sz="1200" spc="130" i="1">
                <a:solidFill>
                  <a:srgbClr val="004B6B"/>
                </a:solidFill>
                <a:uFill>
                  <a:solidFill>
                    <a:srgbClr val="004B6B"/>
                  </a:solidFill>
                </a:uFill>
                <a:latin typeface="Lucida Sans"/>
                <a:cs typeface="Lucida Sans"/>
                <a:hlinkClick r:id="rId5"/>
              </a:rPr>
              <a:t> </a:t>
            </a:r>
            <a:r>
              <a:rPr dirty="0" u="sng" sz="1200" spc="-10" i="1">
                <a:solidFill>
                  <a:srgbClr val="004B6B"/>
                </a:solidFill>
                <a:uFill>
                  <a:solidFill>
                    <a:srgbClr val="004B6B"/>
                  </a:solidFill>
                </a:uFill>
                <a:latin typeface="Lucida Sans"/>
                <a:cs typeface="Lucida Sans"/>
                <a:hlinkClick r:id="rId5"/>
              </a:rPr>
              <a:t>International</a:t>
            </a:r>
            <a:r>
              <a:rPr dirty="0" u="sng" sz="1200" spc="20" i="1">
                <a:solidFill>
                  <a:srgbClr val="004B6B"/>
                </a:solidFill>
                <a:uFill>
                  <a:solidFill>
                    <a:srgbClr val="004B6B"/>
                  </a:solidFill>
                </a:uFill>
                <a:latin typeface="Lucida Sans"/>
                <a:cs typeface="Lucida Sans"/>
                <a:hlinkClick r:id="rId5"/>
              </a:rPr>
              <a:t> </a:t>
            </a:r>
            <a:r>
              <a:rPr dirty="0" u="sng" sz="1200" i="1">
                <a:solidFill>
                  <a:srgbClr val="004B6B"/>
                </a:solidFill>
                <a:uFill>
                  <a:solidFill>
                    <a:srgbClr val="004B6B"/>
                  </a:solidFill>
                </a:uFill>
                <a:latin typeface="Lucida Sans"/>
                <a:cs typeface="Lucida Sans"/>
                <a:hlinkClick r:id="rId5"/>
              </a:rPr>
              <a:t>Journal</a:t>
            </a:r>
            <a:r>
              <a:rPr dirty="0" u="sng" sz="1200" spc="20" i="1">
                <a:solidFill>
                  <a:srgbClr val="004B6B"/>
                </a:solidFill>
                <a:uFill>
                  <a:solidFill>
                    <a:srgbClr val="004B6B"/>
                  </a:solidFill>
                </a:uFill>
                <a:latin typeface="Lucida Sans"/>
                <a:cs typeface="Lucida Sans"/>
                <a:hlinkClick r:id="rId5"/>
              </a:rPr>
              <a:t> </a:t>
            </a:r>
            <a:r>
              <a:rPr dirty="0" u="sng" sz="1200" spc="-175" i="1">
                <a:solidFill>
                  <a:srgbClr val="004B6B"/>
                </a:solidFill>
                <a:uFill>
                  <a:solidFill>
                    <a:srgbClr val="004B6B"/>
                  </a:solidFill>
                </a:uFill>
                <a:latin typeface="Lucida Sans"/>
                <a:cs typeface="Lucida Sans"/>
                <a:hlinkClick r:id="rId5"/>
              </a:rPr>
              <a:t>of</a:t>
            </a:r>
            <a:r>
              <a:rPr dirty="0" u="none" sz="1200" i="1">
                <a:solidFill>
                  <a:srgbClr val="004B6B"/>
                </a:solidFill>
                <a:latin typeface="Lucida Sans"/>
                <a:cs typeface="Lucida Sans"/>
              </a:rPr>
              <a:t> </a:t>
            </a:r>
            <a:r>
              <a:rPr dirty="0" u="sng" sz="1200" i="1">
                <a:solidFill>
                  <a:srgbClr val="004B6B"/>
                </a:solidFill>
                <a:uFill>
                  <a:solidFill>
                    <a:srgbClr val="004B6B"/>
                  </a:solidFill>
                </a:uFill>
                <a:latin typeface="Lucida Sans"/>
                <a:cs typeface="Lucida Sans"/>
                <a:hlinkClick r:id="rId5"/>
              </a:rPr>
              <a:t>Radiation Oncolo</a:t>
            </a:r>
            <a:r>
              <a:rPr dirty="0" u="none" sz="1200" i="1">
                <a:solidFill>
                  <a:srgbClr val="004B6B"/>
                </a:solidFill>
                <a:latin typeface="Lucida Sans"/>
                <a:cs typeface="Lucida Sans"/>
                <a:hlinkClick r:id="rId5"/>
              </a:rPr>
              <a:t>gy</a:t>
            </a:r>
            <a:r>
              <a:rPr dirty="0" u="sng" sz="1200" spc="30" i="1">
                <a:solidFill>
                  <a:srgbClr val="004B6B"/>
                </a:solidFill>
                <a:uFill>
                  <a:solidFill>
                    <a:srgbClr val="004B6B"/>
                  </a:solidFill>
                </a:uFill>
                <a:latin typeface="Lucida Sans"/>
                <a:cs typeface="Lucida Sans"/>
                <a:hlinkClick r:id="rId5"/>
              </a:rPr>
              <a:t> </a:t>
            </a:r>
            <a:r>
              <a:rPr dirty="0" u="sng" sz="1200" i="1">
                <a:solidFill>
                  <a:srgbClr val="004B6B"/>
                </a:solidFill>
                <a:uFill>
                  <a:solidFill>
                    <a:srgbClr val="004B6B"/>
                  </a:solidFill>
                </a:uFill>
                <a:latin typeface="Lucida Sans"/>
                <a:cs typeface="Lucida Sans"/>
                <a:hlinkClick r:id="rId5"/>
              </a:rPr>
              <a:t>*Biolo</a:t>
            </a:r>
            <a:r>
              <a:rPr dirty="0" u="none" sz="1200" i="1">
                <a:solidFill>
                  <a:srgbClr val="004B6B"/>
                </a:solidFill>
                <a:latin typeface="Lucida Sans"/>
                <a:cs typeface="Lucida Sans"/>
                <a:hlinkClick r:id="rId5"/>
              </a:rPr>
              <a:t>gy</a:t>
            </a:r>
            <a:r>
              <a:rPr dirty="0" u="sng" sz="1200" spc="25" i="1">
                <a:solidFill>
                  <a:srgbClr val="004B6B"/>
                </a:solidFill>
                <a:uFill>
                  <a:solidFill>
                    <a:srgbClr val="004B6B"/>
                  </a:solidFill>
                </a:uFill>
                <a:latin typeface="Lucida Sans"/>
                <a:cs typeface="Lucida Sans"/>
                <a:hlinkClick r:id="rId5"/>
              </a:rPr>
              <a:t> </a:t>
            </a:r>
            <a:r>
              <a:rPr dirty="0" u="sng" sz="1200" i="1">
                <a:solidFill>
                  <a:srgbClr val="004B6B"/>
                </a:solidFill>
                <a:uFill>
                  <a:solidFill>
                    <a:srgbClr val="004B6B"/>
                  </a:solidFill>
                </a:uFill>
                <a:latin typeface="Lucida Sans"/>
                <a:cs typeface="Lucida Sans"/>
                <a:hlinkClick r:id="rId5"/>
              </a:rPr>
              <a:t>*Physic</a:t>
            </a:r>
            <a:r>
              <a:rPr dirty="0" u="sng" sz="1200" i="1">
                <a:solidFill>
                  <a:srgbClr val="004B6B"/>
                </a:solidFill>
                <a:uFill>
                  <a:solidFill>
                    <a:srgbClr val="004B6B"/>
                  </a:solidFill>
                </a:uFill>
                <a:latin typeface="Lucida Sans"/>
                <a:cs typeface="Lucida Sans"/>
              </a:rPr>
              <a:t>s</a:t>
            </a:r>
            <a:r>
              <a:rPr dirty="0" u="sng" sz="1200" spc="5" i="1">
                <a:solidFill>
                  <a:srgbClr val="004B6B"/>
                </a:solidFill>
                <a:uFill>
                  <a:solidFill>
                    <a:srgbClr val="004B6B"/>
                  </a:solidFill>
                </a:uFill>
                <a:latin typeface="Lucida Sans"/>
                <a:cs typeface="Lucida Sans"/>
              </a:rPr>
              <a:t> </a:t>
            </a:r>
            <a:r>
              <a:rPr dirty="0" u="sng" sz="1200" spc="45">
                <a:solidFill>
                  <a:srgbClr val="004B6B"/>
                </a:solidFill>
                <a:uFill>
                  <a:solidFill>
                    <a:srgbClr val="004B6B"/>
                  </a:solidFill>
                </a:uFill>
                <a:latin typeface="Lucida Sans"/>
                <a:cs typeface="Lucida Sans"/>
                <a:hlinkClick r:id="rId5"/>
              </a:rPr>
              <a:t>(2020</a:t>
            </a:r>
            <a:r>
              <a:rPr dirty="0" u="none" sz="1200" spc="45">
                <a:solidFill>
                  <a:srgbClr val="004B6B"/>
                </a:solidFill>
                <a:latin typeface="Lucida Sans"/>
                <a:cs typeface="Lucida Sans"/>
                <a:hlinkClick r:id="rId5"/>
              </a:rPr>
              <a:t>)</a:t>
            </a:r>
            <a:endParaRPr sz="1200">
              <a:latin typeface="Lucida Sans"/>
              <a:cs typeface="Lucida Sans"/>
            </a:endParaRPr>
          </a:p>
        </p:txBody>
      </p:sp>
      <p:sp>
        <p:nvSpPr>
          <p:cNvPr id="19" name="object 19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6350" rIns="0" bIns="0" rtlCol="0" vert="horz">
            <a:spAutoFit/>
          </a:bodyPr>
          <a:lstStyle/>
          <a:p>
            <a:pPr marL="103505">
              <a:lnSpc>
                <a:spcPct val="100000"/>
              </a:lnSpc>
              <a:spcBef>
                <a:spcPts val="50"/>
              </a:spcBef>
            </a:pPr>
            <a:r>
              <a:rPr dirty="0" spc="80"/>
              <a:t>GREI</a:t>
            </a:r>
            <a:r>
              <a:rPr dirty="0" spc="25"/>
              <a:t> </a:t>
            </a:r>
            <a:r>
              <a:rPr dirty="0"/>
              <a:t>data</a:t>
            </a:r>
            <a:r>
              <a:rPr dirty="0" spc="30"/>
              <a:t> </a:t>
            </a:r>
            <a:r>
              <a:rPr dirty="0"/>
              <a:t>reuse</a:t>
            </a:r>
            <a:r>
              <a:rPr dirty="0" spc="30"/>
              <a:t> </a:t>
            </a:r>
            <a:r>
              <a:rPr dirty="0" spc="-20"/>
              <a:t>story</a:t>
            </a:r>
          </a:p>
          <a:p>
            <a:pPr marL="12700">
              <a:lnSpc>
                <a:spcPct val="100000"/>
              </a:lnSpc>
              <a:spcBef>
                <a:spcPts val="570"/>
              </a:spcBef>
            </a:pPr>
            <a:r>
              <a:rPr dirty="0"/>
              <a:t>Published</a:t>
            </a:r>
            <a:r>
              <a:rPr dirty="0" spc="250"/>
              <a:t> </a:t>
            </a:r>
            <a:r>
              <a:rPr dirty="0" spc="65"/>
              <a:t>YYYY-</a:t>
            </a:r>
            <a:r>
              <a:rPr dirty="0"/>
              <a:t>MM-</a:t>
            </a:r>
            <a:r>
              <a:rPr dirty="0" spc="-25"/>
              <a:t>DD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4B6B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Vivli</dc:creator>
  <cp:keywords>DAG5Lj7L4F0,BADTYIys3F0,0</cp:keywords>
  <dc:title> Zeidan GREI case study</dc:title>
  <dcterms:created xsi:type="dcterms:W3CDTF">2026-01-06T21:28:06Z</dcterms:created>
  <dcterms:modified xsi:type="dcterms:W3CDTF">2026-01-06T21:28:06Z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2025-11-21T00:00:00Z</vt:filetime>
  </property>
  <property fmtid="{D5CDD505-2E9C-101B-9397-08002B2CF9AE}" pid="3" name="Creator">
    <vt:lpwstr>Canva</vt:lpwstr>
  </property>
  <property fmtid="{D5CDD505-2E9C-101B-9397-08002B2CF9AE}" pid="4" name="LastSaved">
    <vt:filetime>2026-01-06T00:00:00Z</vt:filetime>
  </property>
  <property fmtid="{D5CDD505-2E9C-101B-9397-08002B2CF9AE}" pid="5" name="Producer">
    <vt:lpwstr>Canva</vt:lpwstr>
  </property>
</Properties>
</file>